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3" r:id="rId2"/>
    <p:sldId id="312" r:id="rId3"/>
    <p:sldId id="305" r:id="rId4"/>
    <p:sldId id="309" r:id="rId5"/>
    <p:sldId id="256" r:id="rId6"/>
    <p:sldId id="314" r:id="rId7"/>
    <p:sldId id="306" r:id="rId8"/>
    <p:sldId id="310" r:id="rId9"/>
    <p:sldId id="308" r:id="rId10"/>
    <p:sldId id="313" r:id="rId11"/>
    <p:sldId id="316" r:id="rId12"/>
    <p:sldId id="315" r:id="rId13"/>
    <p:sldId id="272" r:id="rId14"/>
    <p:sldId id="273" r:id="rId15"/>
    <p:sldId id="274" r:id="rId16"/>
    <p:sldId id="275" r:id="rId17"/>
    <p:sldId id="276" r:id="rId18"/>
    <p:sldId id="277" r:id="rId19"/>
    <p:sldId id="279"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372246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352049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435485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758968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06F7610-F1CB-4BCD-99F9-3BFFA50AC732}"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4218444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06F7610-F1CB-4BCD-99F9-3BFFA50AC732}" type="datetimeFigureOut">
              <a:rPr lang="en-US" smtClean="0"/>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5875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06F7610-F1CB-4BCD-99F9-3BFFA50AC732}" type="datetimeFigureOut">
              <a:rPr lang="en-US" smtClean="0"/>
              <a:t>12/2/2020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362637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06F7610-F1CB-4BCD-99F9-3BFFA50AC732}" type="datetimeFigureOut">
              <a:rPr lang="en-US" smtClean="0"/>
              <a:t>12/2/2020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7676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6F7610-F1CB-4BCD-99F9-3BFFA50AC732}" type="datetimeFigureOut">
              <a:rPr lang="en-US" smtClean="0"/>
              <a:t>12/2/2020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3303586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6F7610-F1CB-4BCD-99F9-3BFFA50AC732}" type="datetimeFigureOut">
              <a:rPr lang="en-US" smtClean="0"/>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983870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6F7610-F1CB-4BCD-99F9-3BFFA50AC732}" type="datetimeFigureOut">
              <a:rPr lang="en-US" smtClean="0"/>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466299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6F7610-F1CB-4BCD-99F9-3BFFA50AC732}" type="datetimeFigureOut">
              <a:rPr lang="en-US" smtClean="0"/>
              <a:t>12/2/2020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FF649-2303-406D-8949-B3CA367DACB1}" type="slidenum">
              <a:rPr lang="en-US" smtClean="0"/>
              <a:t>‹#›</a:t>
            </a:fld>
            <a:endParaRPr lang="en-US"/>
          </a:p>
        </p:txBody>
      </p:sp>
    </p:spTree>
    <p:extLst>
      <p:ext uri="{BB962C8B-B14F-4D97-AF65-F5344CB8AC3E}">
        <p14:creationId xmlns:p14="http://schemas.microsoft.com/office/powerpoint/2010/main" val="3024505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39648" y="1700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Sources of Tree-ring Count Estimation Error:</a:t>
            </a:r>
          </a:p>
        </p:txBody>
      </p:sp>
      <p:sp>
        <p:nvSpPr>
          <p:cNvPr id="4" name="TextBox 3"/>
          <p:cNvSpPr txBox="1"/>
          <p:nvPr/>
        </p:nvSpPr>
        <p:spPr>
          <a:xfrm>
            <a:off x="145796" y="1251776"/>
            <a:ext cx="11703304" cy="5324535"/>
          </a:xfrm>
          <a:prstGeom prst="rect">
            <a:avLst/>
          </a:prstGeom>
          <a:noFill/>
        </p:spPr>
        <p:txBody>
          <a:bodyPr wrap="square" rtlCol="0">
            <a:spAutoFit/>
          </a:bodyPr>
          <a:lstStyle/>
          <a:p>
            <a:pPr marL="514350" indent="-514350">
              <a:buFont typeface="+mj-lt"/>
              <a:buAutoNum type="arabicParenR"/>
            </a:pPr>
            <a:r>
              <a:rPr lang="en-US" sz="2000" b="1" dirty="0"/>
              <a:t>M</a:t>
            </a:r>
            <a:r>
              <a:rPr lang="en-US" sz="2000" b="1" dirty="0" smtClean="0"/>
              <a:t>easurement of coring height.</a:t>
            </a:r>
            <a:r>
              <a:rPr lang="en-US" sz="2000" dirty="0" smtClean="0"/>
              <a:t>  In this project, measurement uncertainty was especially high in the Forest patch of the RMB (control) site due to mature tree growth form (i.e., tree trunks emerged from tangled, moss-covered “sets” of tightly-clumped trees and ran horizontally for three to six meters before abruptly becoming vertical), and in the Burned Forest patch of the LC (altered) site due to deep </a:t>
            </a:r>
            <a:r>
              <a:rPr lang="en-US" sz="2000" i="1" dirty="0" smtClean="0"/>
              <a:t>Sphagnum</a:t>
            </a:r>
            <a:r>
              <a:rPr lang="en-US" sz="2000" dirty="0" smtClean="0"/>
              <a:t> lawns and high water tables, which made tree bases inaccessible.</a:t>
            </a:r>
          </a:p>
          <a:p>
            <a:pPr marL="514350" indent="-514350">
              <a:buFont typeface="+mj-lt"/>
              <a:buAutoNum type="arabicParenR"/>
            </a:pPr>
            <a:endParaRPr lang="en-US" sz="2000" dirty="0" smtClean="0"/>
          </a:p>
          <a:p>
            <a:pPr marL="514350" indent="-514350">
              <a:buFont typeface="+mj-lt"/>
              <a:buAutoNum type="arabicParenR"/>
            </a:pPr>
            <a:r>
              <a:rPr lang="en-US" sz="2000" b="1" dirty="0" smtClean="0"/>
              <a:t>Estimates of the number of tree-rings not captured by tree cores that were extracted above the root/shoot boundary (see slide 4 for illustration).  </a:t>
            </a:r>
            <a:r>
              <a:rPr lang="en-US" sz="2000" dirty="0" smtClean="0"/>
              <a:t>Following widely accepted methods in the dendrochronology literature, destructively-sampled young trees were used to derive ‘ring count’ x ‘height on stem’ regressions to estimate, based on coring height, how many additional rings should be added to the number of rings tallied within a tree core (</a:t>
            </a:r>
            <a:r>
              <a:rPr lang="en-US" sz="2000" b="1" dirty="0" smtClean="0"/>
              <a:t>see slide 5</a:t>
            </a:r>
            <a:r>
              <a:rPr lang="en-US" sz="2000" dirty="0" smtClean="0"/>
              <a:t>).  This method rests on the assumption that the growing conditions affecting young tree growth reflect conditions experienced during the early life of cored trees.  In this study, that may generally hold true within the Forest, Bog Forest and Transition patches (based on observed comparisons of ring widths between tree cores and cross-sections), but not for the Burned Forest patch where the younger trees established under open conditions and have much wider tree-rings than those observed in the tree cores taken from the older snags (</a:t>
            </a:r>
            <a:r>
              <a:rPr lang="en-US" sz="2000" b="1" dirty="0" smtClean="0"/>
              <a:t>see slide 6</a:t>
            </a:r>
            <a:r>
              <a:rPr lang="en-US" sz="2000" dirty="0" smtClean="0"/>
              <a:t>). </a:t>
            </a:r>
          </a:p>
          <a:p>
            <a:endParaRPr lang="en-US" sz="2000" dirty="0" smtClean="0"/>
          </a:p>
        </p:txBody>
      </p:sp>
    </p:spTree>
    <p:extLst>
      <p:ext uri="{BB962C8B-B14F-4D97-AF65-F5344CB8AC3E}">
        <p14:creationId xmlns:p14="http://schemas.microsoft.com/office/powerpoint/2010/main" val="1938121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9519" t="-2" r="29612" b="1420"/>
          <a:stretch/>
        </p:blipFill>
        <p:spPr>
          <a:xfrm>
            <a:off x="203179" y="415591"/>
            <a:ext cx="11500834" cy="816075"/>
          </a:xfrm>
          <a:prstGeom prst="rect">
            <a:avLst/>
          </a:prstGeom>
        </p:spPr>
      </p:pic>
      <p:sp>
        <p:nvSpPr>
          <p:cNvPr id="4" name="TextBox 3"/>
          <p:cNvSpPr txBox="1"/>
          <p:nvPr/>
        </p:nvSpPr>
        <p:spPr>
          <a:xfrm>
            <a:off x="203179" y="1326524"/>
            <a:ext cx="11500834" cy="646331"/>
          </a:xfrm>
          <a:prstGeom prst="rect">
            <a:avLst/>
          </a:prstGeom>
          <a:noFill/>
        </p:spPr>
        <p:txBody>
          <a:bodyPr wrap="square" rtlCol="0">
            <a:spAutoFit/>
          </a:bodyPr>
          <a:lstStyle/>
          <a:p>
            <a:pPr algn="ctr"/>
            <a:r>
              <a:rPr lang="en-US" dirty="0" smtClean="0"/>
              <a:t>F05T08a; “strong” innermost ring curvature; 17 rings to pith (RTP) estimated; also note how ring width varies across this portion of the core. </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9486" t="20665" b="20160"/>
          <a:stretch/>
        </p:blipFill>
        <p:spPr>
          <a:xfrm>
            <a:off x="360608" y="2112686"/>
            <a:ext cx="11185976" cy="2910074"/>
          </a:xfrm>
          <a:prstGeom prst="rect">
            <a:avLst/>
          </a:prstGeom>
        </p:spPr>
      </p:pic>
      <p:sp>
        <p:nvSpPr>
          <p:cNvPr id="7" name="TextBox 6"/>
          <p:cNvSpPr txBox="1"/>
          <p:nvPr/>
        </p:nvSpPr>
        <p:spPr>
          <a:xfrm>
            <a:off x="203179" y="5254924"/>
            <a:ext cx="11500834" cy="923330"/>
          </a:xfrm>
          <a:prstGeom prst="rect">
            <a:avLst/>
          </a:prstGeom>
          <a:noFill/>
        </p:spPr>
        <p:txBody>
          <a:bodyPr wrap="square" rtlCol="0">
            <a:spAutoFit/>
          </a:bodyPr>
          <a:lstStyle/>
          <a:p>
            <a:pPr algn="ctr"/>
            <a:r>
              <a:rPr lang="en-US" dirty="0" smtClean="0"/>
              <a:t>F06T01c, “somewhat” innermost ring curvature; 86 RTP estimated;</a:t>
            </a:r>
          </a:p>
          <a:p>
            <a:pPr algn="ctr"/>
            <a:r>
              <a:rPr lang="en-US" dirty="0" smtClean="0"/>
              <a:t>F06T02, “somewhat”, 28 RTP estimated;</a:t>
            </a:r>
          </a:p>
          <a:p>
            <a:pPr algn="ctr"/>
            <a:r>
              <a:rPr lang="en-US" dirty="0" smtClean="0"/>
              <a:t>F06T09, “strong”, 9 RTP estimated</a:t>
            </a:r>
          </a:p>
        </p:txBody>
      </p:sp>
    </p:spTree>
    <p:extLst>
      <p:ext uri="{BB962C8B-B14F-4D97-AF65-F5344CB8AC3E}">
        <p14:creationId xmlns:p14="http://schemas.microsoft.com/office/powerpoint/2010/main" val="3713508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738660" y="5517544"/>
            <a:ext cx="10714680" cy="369332"/>
          </a:xfrm>
          <a:prstGeom prst="rect">
            <a:avLst/>
          </a:prstGeom>
          <a:noFill/>
        </p:spPr>
        <p:txBody>
          <a:bodyPr wrap="square" rtlCol="0">
            <a:spAutoFit/>
          </a:bodyPr>
          <a:lstStyle/>
          <a:p>
            <a:pPr algn="ctr"/>
            <a:r>
              <a:rPr lang="en-US" dirty="0" smtClean="0"/>
              <a:t>Variable ring widths across </a:t>
            </a:r>
            <a:r>
              <a:rPr lang="en-US" dirty="0"/>
              <a:t>c</a:t>
            </a:r>
            <a:r>
              <a:rPr lang="en-US" dirty="0" smtClean="0"/>
              <a:t>ross section F0203_0 from Forest patch.</a:t>
            </a:r>
            <a:endParaRPr lang="en-US" dirty="0"/>
          </a:p>
        </p:txBody>
      </p:sp>
      <p:pic>
        <p:nvPicPr>
          <p:cNvPr id="2" name="Picture 1"/>
          <p:cNvPicPr>
            <a:picLocks noChangeAspect="1"/>
          </p:cNvPicPr>
          <p:nvPr/>
        </p:nvPicPr>
        <p:blipFill rotWithShape="1">
          <a:blip r:embed="rId2"/>
          <a:srcRect l="10450" t="15803" r="1667" b="7641"/>
          <a:stretch/>
        </p:blipFill>
        <p:spPr>
          <a:xfrm>
            <a:off x="738660" y="543208"/>
            <a:ext cx="10714680" cy="4974336"/>
          </a:xfrm>
          <a:prstGeom prst="rect">
            <a:avLst/>
          </a:prstGeom>
        </p:spPr>
      </p:pic>
    </p:spTree>
    <p:extLst>
      <p:ext uri="{BB962C8B-B14F-4D97-AF65-F5344CB8AC3E}">
        <p14:creationId xmlns:p14="http://schemas.microsoft.com/office/powerpoint/2010/main" val="264963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646486" y="5389450"/>
            <a:ext cx="10899028" cy="646331"/>
          </a:xfrm>
          <a:prstGeom prst="rect">
            <a:avLst/>
          </a:prstGeom>
          <a:noFill/>
        </p:spPr>
        <p:txBody>
          <a:bodyPr wrap="square" rtlCol="0">
            <a:spAutoFit/>
          </a:bodyPr>
          <a:lstStyle/>
          <a:p>
            <a:pPr algn="ctr"/>
            <a:r>
              <a:rPr lang="en-US" dirty="0" smtClean="0"/>
              <a:t>In the Bog Forest patch, rings closer to the pith tend to be wider than rings closer to the bark.  This cross section (BF0301_0) represents a particularly dramatic example of that trend.</a:t>
            </a:r>
            <a:endParaRPr lang="en-US" dirty="0"/>
          </a:p>
        </p:txBody>
      </p:sp>
      <p:pic>
        <p:nvPicPr>
          <p:cNvPr id="20" name="Picture 19"/>
          <p:cNvPicPr>
            <a:picLocks noChangeAspect="1"/>
          </p:cNvPicPr>
          <p:nvPr/>
        </p:nvPicPr>
        <p:blipFill rotWithShape="1">
          <a:blip r:embed="rId2"/>
          <a:srcRect l="8800" t="17305" r="1804" b="8579"/>
          <a:stretch/>
        </p:blipFill>
        <p:spPr>
          <a:xfrm>
            <a:off x="646486" y="573610"/>
            <a:ext cx="10899028" cy="4815840"/>
          </a:xfrm>
          <a:prstGeom prst="rect">
            <a:avLst/>
          </a:prstGeom>
        </p:spPr>
      </p:pic>
    </p:spTree>
    <p:extLst>
      <p:ext uri="{BB962C8B-B14F-4D97-AF65-F5344CB8AC3E}">
        <p14:creationId xmlns:p14="http://schemas.microsoft.com/office/powerpoint/2010/main" val="2537568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Qualitative Accuracy of </a:t>
            </a:r>
          </a:p>
          <a:p>
            <a:pPr algn="ctr"/>
            <a:r>
              <a:rPr lang="en-US" dirty="0" smtClean="0"/>
              <a:t>Tree Establishment Dates</a:t>
            </a:r>
            <a:endParaRPr lang="en-US" dirty="0"/>
          </a:p>
        </p:txBody>
      </p:sp>
    </p:spTree>
    <p:extLst>
      <p:ext uri="{BB962C8B-B14F-4D97-AF65-F5344CB8AC3E}">
        <p14:creationId xmlns:p14="http://schemas.microsoft.com/office/powerpoint/2010/main" val="972718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113464" y="128785"/>
            <a:ext cx="11914907" cy="6539425"/>
            <a:chOff x="113464" y="128785"/>
            <a:chExt cx="11914907" cy="6539425"/>
          </a:xfrm>
        </p:grpSpPr>
        <p:sp>
          <p:nvSpPr>
            <p:cNvPr id="2" name="TextBox 1"/>
            <p:cNvSpPr txBox="1"/>
            <p:nvPr/>
          </p:nvSpPr>
          <p:spPr>
            <a:xfrm>
              <a:off x="2704733" y="1758279"/>
              <a:ext cx="567784" cy="369332"/>
            </a:xfrm>
            <a:prstGeom prst="rect">
              <a:avLst/>
            </a:prstGeom>
            <a:noFill/>
          </p:spPr>
          <p:txBody>
            <a:bodyPr wrap="none" rtlCol="0">
              <a:spAutoFit/>
            </a:bodyPr>
            <a:lstStyle/>
            <a:p>
              <a:pPr algn="ctr"/>
              <a:r>
                <a:rPr lang="en-US" b="1" dirty="0" smtClean="0"/>
                <a:t>Pith</a:t>
              </a:r>
            </a:p>
          </p:txBody>
        </p:sp>
        <p:sp>
          <p:nvSpPr>
            <p:cNvPr id="6" name="TextBox 5"/>
            <p:cNvSpPr txBox="1"/>
            <p:nvPr/>
          </p:nvSpPr>
          <p:spPr>
            <a:xfrm>
              <a:off x="3358339" y="5112956"/>
              <a:ext cx="1509452" cy="369332"/>
            </a:xfrm>
            <a:prstGeom prst="rect">
              <a:avLst/>
            </a:prstGeom>
            <a:noFill/>
          </p:spPr>
          <p:txBody>
            <a:bodyPr wrap="none" rtlCol="0">
              <a:spAutoFit/>
            </a:bodyPr>
            <a:lstStyle/>
            <a:p>
              <a:pPr algn="ctr"/>
              <a:r>
                <a:rPr lang="en-US" b="1" dirty="0">
                  <a:solidFill>
                    <a:schemeClr val="accent2">
                      <a:lumMod val="75000"/>
                    </a:schemeClr>
                  </a:solidFill>
                </a:rPr>
                <a:t>M</a:t>
              </a:r>
              <a:r>
                <a:rPr lang="en-US" b="1" dirty="0" smtClean="0">
                  <a:solidFill>
                    <a:schemeClr val="accent2">
                      <a:lumMod val="75000"/>
                    </a:schemeClr>
                  </a:solidFill>
                </a:rPr>
                <a:t>inimum age</a:t>
              </a:r>
            </a:p>
          </p:txBody>
        </p:sp>
        <p:sp>
          <p:nvSpPr>
            <p:cNvPr id="7" name="TextBox 6"/>
            <p:cNvSpPr txBox="1"/>
            <p:nvPr/>
          </p:nvSpPr>
          <p:spPr>
            <a:xfrm>
              <a:off x="962292" y="2494419"/>
              <a:ext cx="1740861" cy="369332"/>
            </a:xfrm>
            <a:prstGeom prst="rect">
              <a:avLst/>
            </a:prstGeom>
            <a:noFill/>
          </p:spPr>
          <p:txBody>
            <a:bodyPr wrap="none" rtlCol="0">
              <a:spAutoFit/>
            </a:bodyPr>
            <a:lstStyle/>
            <a:p>
              <a:pPr algn="ctr"/>
              <a:r>
                <a:rPr lang="en-US" dirty="0" smtClean="0"/>
                <a:t>All Rings Present</a:t>
              </a:r>
            </a:p>
          </p:txBody>
        </p:sp>
        <p:sp>
          <p:nvSpPr>
            <p:cNvPr id="8" name="TextBox 7"/>
            <p:cNvSpPr txBox="1"/>
            <p:nvPr/>
          </p:nvSpPr>
          <p:spPr>
            <a:xfrm>
              <a:off x="8882672" y="1758279"/>
              <a:ext cx="896400" cy="369332"/>
            </a:xfrm>
            <a:prstGeom prst="rect">
              <a:avLst/>
            </a:prstGeom>
            <a:noFill/>
          </p:spPr>
          <p:txBody>
            <a:bodyPr wrap="none" rtlCol="0">
              <a:spAutoFit/>
            </a:bodyPr>
            <a:lstStyle/>
            <a:p>
              <a:pPr algn="ctr"/>
              <a:r>
                <a:rPr lang="en-US" b="1" dirty="0" smtClean="0"/>
                <a:t>No Pith</a:t>
              </a:r>
            </a:p>
          </p:txBody>
        </p:sp>
        <p:sp>
          <p:nvSpPr>
            <p:cNvPr id="9" name="TextBox 8"/>
            <p:cNvSpPr txBox="1"/>
            <p:nvPr/>
          </p:nvSpPr>
          <p:spPr>
            <a:xfrm>
              <a:off x="3357004" y="2494419"/>
              <a:ext cx="1495026" cy="646331"/>
            </a:xfrm>
            <a:prstGeom prst="rect">
              <a:avLst/>
            </a:prstGeom>
            <a:noFill/>
          </p:spPr>
          <p:txBody>
            <a:bodyPr wrap="none" rtlCol="0">
              <a:spAutoFit/>
            </a:bodyPr>
            <a:lstStyle/>
            <a:p>
              <a:pPr algn="ctr"/>
              <a:r>
                <a:rPr lang="en-US" dirty="0" smtClean="0"/>
                <a:t>Missing Outer</a:t>
              </a:r>
            </a:p>
            <a:p>
              <a:pPr algn="ctr"/>
              <a:r>
                <a:rPr lang="en-US" dirty="0" smtClean="0"/>
                <a:t> Rings</a:t>
              </a:r>
            </a:p>
          </p:txBody>
        </p:sp>
        <p:sp>
          <p:nvSpPr>
            <p:cNvPr id="10" name="TextBox 9"/>
            <p:cNvSpPr txBox="1"/>
            <p:nvPr/>
          </p:nvSpPr>
          <p:spPr>
            <a:xfrm>
              <a:off x="169629" y="3467512"/>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High</a:t>
              </a:r>
            </a:p>
          </p:txBody>
        </p:sp>
        <p:sp>
          <p:nvSpPr>
            <p:cNvPr id="11" name="TextBox 10"/>
            <p:cNvSpPr txBox="1"/>
            <p:nvPr/>
          </p:nvSpPr>
          <p:spPr>
            <a:xfrm>
              <a:off x="1819866" y="3467512"/>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Low</a:t>
              </a:r>
            </a:p>
          </p:txBody>
        </p:sp>
        <p:cxnSp>
          <p:nvCxnSpPr>
            <p:cNvPr id="13" name="Straight Arrow Connector 12"/>
            <p:cNvCxnSpPr/>
            <p:nvPr/>
          </p:nvCxnSpPr>
          <p:spPr>
            <a:xfrm flipH="1">
              <a:off x="1935592" y="2062376"/>
              <a:ext cx="721171" cy="4077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320487" y="2062376"/>
              <a:ext cx="658525" cy="390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0" idx="0"/>
            </p:cNvCxnSpPr>
            <p:nvPr/>
          </p:nvCxnSpPr>
          <p:spPr>
            <a:xfrm flipH="1">
              <a:off x="902106" y="2886486"/>
              <a:ext cx="527691" cy="581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1" idx="0"/>
            </p:cNvCxnSpPr>
            <p:nvPr/>
          </p:nvCxnSpPr>
          <p:spPr>
            <a:xfrm>
              <a:off x="2162273" y="2888056"/>
              <a:ext cx="390070" cy="579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0"/>
            </p:cNvCxnSpPr>
            <p:nvPr/>
          </p:nvCxnSpPr>
          <p:spPr>
            <a:xfrm>
              <a:off x="4113065" y="3218326"/>
              <a:ext cx="0" cy="1894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84759" y="5112956"/>
              <a:ext cx="1535165" cy="369332"/>
            </a:xfrm>
            <a:prstGeom prst="rect">
              <a:avLst/>
            </a:prstGeom>
            <a:noFill/>
          </p:spPr>
          <p:txBody>
            <a:bodyPr wrap="none" rtlCol="0">
              <a:spAutoFit/>
            </a:bodyPr>
            <a:lstStyle/>
            <a:p>
              <a:pPr algn="ctr"/>
              <a:r>
                <a:rPr lang="en-US" b="1" dirty="0" smtClean="0">
                  <a:solidFill>
                    <a:srgbClr val="7030A0"/>
                  </a:solidFill>
                </a:rPr>
                <a:t>Low CHA, Pith</a:t>
              </a:r>
            </a:p>
          </p:txBody>
        </p:sp>
        <p:sp>
          <p:nvSpPr>
            <p:cNvPr id="25" name="TextBox 24"/>
            <p:cNvSpPr txBox="1"/>
            <p:nvPr/>
          </p:nvSpPr>
          <p:spPr>
            <a:xfrm>
              <a:off x="113464" y="5112956"/>
              <a:ext cx="1577291" cy="369332"/>
            </a:xfrm>
            <a:prstGeom prst="rect">
              <a:avLst/>
            </a:prstGeom>
            <a:noFill/>
          </p:spPr>
          <p:txBody>
            <a:bodyPr wrap="none" rtlCol="0">
              <a:spAutoFit/>
            </a:bodyPr>
            <a:lstStyle/>
            <a:p>
              <a:pPr algn="ctr"/>
              <a:r>
                <a:rPr lang="en-US" b="1" dirty="0" smtClean="0">
                  <a:solidFill>
                    <a:srgbClr val="00B050"/>
                  </a:solidFill>
                </a:rPr>
                <a:t>High CHA, Pith</a:t>
              </a:r>
            </a:p>
          </p:txBody>
        </p:sp>
        <p:sp>
          <p:nvSpPr>
            <p:cNvPr id="27" name="TextBox 26"/>
            <p:cNvSpPr txBox="1"/>
            <p:nvPr/>
          </p:nvSpPr>
          <p:spPr>
            <a:xfrm>
              <a:off x="7044391" y="2494419"/>
              <a:ext cx="2046138" cy="369332"/>
            </a:xfrm>
            <a:prstGeom prst="rect">
              <a:avLst/>
            </a:prstGeom>
            <a:noFill/>
          </p:spPr>
          <p:txBody>
            <a:bodyPr wrap="none" rtlCol="0">
              <a:spAutoFit/>
            </a:bodyPr>
            <a:lstStyle/>
            <a:p>
              <a:pPr algn="ctr"/>
              <a:r>
                <a:rPr lang="en-US" dirty="0" smtClean="0"/>
                <a:t>Outer Rings Present</a:t>
              </a:r>
            </a:p>
          </p:txBody>
        </p:sp>
        <p:sp>
          <p:nvSpPr>
            <p:cNvPr id="28" name="TextBox 27"/>
            <p:cNvSpPr txBox="1"/>
            <p:nvPr/>
          </p:nvSpPr>
          <p:spPr>
            <a:xfrm>
              <a:off x="10480447" y="2494419"/>
              <a:ext cx="1547924" cy="646331"/>
            </a:xfrm>
            <a:prstGeom prst="rect">
              <a:avLst/>
            </a:prstGeom>
            <a:noFill/>
          </p:spPr>
          <p:txBody>
            <a:bodyPr wrap="none" rtlCol="0">
              <a:spAutoFit/>
            </a:bodyPr>
            <a:lstStyle/>
            <a:p>
              <a:pPr algn="ctr"/>
              <a:r>
                <a:rPr lang="en-US" dirty="0" smtClean="0"/>
                <a:t>Missing  Outer</a:t>
              </a:r>
            </a:p>
            <a:p>
              <a:pPr algn="ctr"/>
              <a:r>
                <a:rPr lang="en-US" dirty="0" smtClean="0"/>
                <a:t>Rings </a:t>
              </a:r>
            </a:p>
          </p:txBody>
        </p:sp>
        <p:sp>
          <p:nvSpPr>
            <p:cNvPr id="29" name="TextBox 28"/>
            <p:cNvSpPr txBox="1"/>
            <p:nvPr/>
          </p:nvSpPr>
          <p:spPr>
            <a:xfrm>
              <a:off x="5725903" y="3467512"/>
              <a:ext cx="1927322" cy="646331"/>
            </a:xfrm>
            <a:prstGeom prst="rect">
              <a:avLst/>
            </a:prstGeom>
            <a:noFill/>
          </p:spPr>
          <p:txBody>
            <a:bodyPr wrap="none" rtlCol="0">
              <a:spAutoFit/>
            </a:bodyPr>
            <a:lstStyle/>
            <a:p>
              <a:pPr algn="ctr"/>
              <a:r>
                <a:rPr lang="en-US" dirty="0" smtClean="0"/>
                <a:t>Duncan RTP</a:t>
              </a:r>
            </a:p>
            <a:p>
              <a:pPr algn="ctr"/>
              <a:r>
                <a:rPr lang="en-US" dirty="0" smtClean="0"/>
                <a:t>&lt; Upper Threshold</a:t>
              </a:r>
            </a:p>
          </p:txBody>
        </p:sp>
        <p:sp>
          <p:nvSpPr>
            <p:cNvPr id="30" name="TextBox 29"/>
            <p:cNvSpPr txBox="1"/>
            <p:nvPr/>
          </p:nvSpPr>
          <p:spPr>
            <a:xfrm>
              <a:off x="8687322" y="3467512"/>
              <a:ext cx="1927322" cy="646331"/>
            </a:xfrm>
            <a:prstGeom prst="rect">
              <a:avLst/>
            </a:prstGeom>
            <a:noFill/>
          </p:spPr>
          <p:txBody>
            <a:bodyPr wrap="none" rtlCol="0">
              <a:spAutoFit/>
            </a:bodyPr>
            <a:lstStyle/>
            <a:p>
              <a:pPr algn="ctr"/>
              <a:r>
                <a:rPr lang="en-US" dirty="0" smtClean="0"/>
                <a:t>Duncan RTP</a:t>
              </a:r>
            </a:p>
            <a:p>
              <a:pPr algn="ctr"/>
              <a:r>
                <a:rPr lang="en-US" dirty="0" smtClean="0"/>
                <a:t>&gt; Upper Threshold</a:t>
              </a:r>
            </a:p>
          </p:txBody>
        </p:sp>
        <p:cxnSp>
          <p:nvCxnSpPr>
            <p:cNvPr id="31" name="Straight Arrow Connector 30"/>
            <p:cNvCxnSpPr>
              <a:endCxn id="29" idx="0"/>
            </p:cNvCxnSpPr>
            <p:nvPr/>
          </p:nvCxnSpPr>
          <p:spPr>
            <a:xfrm flipH="1">
              <a:off x="6689564" y="2872541"/>
              <a:ext cx="891403" cy="5949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8210632" y="2112333"/>
              <a:ext cx="688597" cy="3873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9779072" y="2138762"/>
              <a:ext cx="667456" cy="3780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8" idx="2"/>
              <a:endCxn id="36" idx="0"/>
            </p:cNvCxnSpPr>
            <p:nvPr/>
          </p:nvCxnSpPr>
          <p:spPr>
            <a:xfrm>
              <a:off x="11254409" y="3140750"/>
              <a:ext cx="13074" cy="3158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0512757" y="6298878"/>
              <a:ext cx="1509452" cy="369332"/>
            </a:xfrm>
            <a:prstGeom prst="rect">
              <a:avLst/>
            </a:prstGeom>
            <a:noFill/>
          </p:spPr>
          <p:txBody>
            <a:bodyPr wrap="none" rtlCol="0">
              <a:spAutoFit/>
            </a:bodyPr>
            <a:lstStyle/>
            <a:p>
              <a:pPr algn="ctr"/>
              <a:r>
                <a:rPr lang="en-US" b="1" dirty="0" smtClean="0">
                  <a:solidFill>
                    <a:schemeClr val="accent2">
                      <a:lumMod val="75000"/>
                    </a:schemeClr>
                  </a:solidFill>
                </a:rPr>
                <a:t>Minimum age</a:t>
              </a:r>
            </a:p>
          </p:txBody>
        </p:sp>
        <p:sp>
          <p:nvSpPr>
            <p:cNvPr id="44" name="TextBox 43"/>
            <p:cNvSpPr txBox="1"/>
            <p:nvPr/>
          </p:nvSpPr>
          <p:spPr>
            <a:xfrm>
              <a:off x="5027455" y="4661102"/>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High</a:t>
              </a:r>
            </a:p>
          </p:txBody>
        </p:sp>
        <p:sp>
          <p:nvSpPr>
            <p:cNvPr id="45" name="TextBox 44"/>
            <p:cNvSpPr txBox="1"/>
            <p:nvPr/>
          </p:nvSpPr>
          <p:spPr>
            <a:xfrm>
              <a:off x="7076940" y="4657246"/>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Low</a:t>
              </a:r>
            </a:p>
          </p:txBody>
        </p:sp>
        <p:cxnSp>
          <p:nvCxnSpPr>
            <p:cNvPr id="51" name="Straight Arrow Connector 50"/>
            <p:cNvCxnSpPr/>
            <p:nvPr/>
          </p:nvCxnSpPr>
          <p:spPr>
            <a:xfrm>
              <a:off x="5725903" y="5615191"/>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754495" y="6298878"/>
              <a:ext cx="1918988" cy="369332"/>
            </a:xfrm>
            <a:prstGeom prst="rect">
              <a:avLst/>
            </a:prstGeom>
            <a:noFill/>
          </p:spPr>
          <p:txBody>
            <a:bodyPr wrap="none" rtlCol="0">
              <a:spAutoFit/>
            </a:bodyPr>
            <a:lstStyle/>
            <a:p>
              <a:pPr algn="ctr"/>
              <a:r>
                <a:rPr lang="en-US" b="1" dirty="0" smtClean="0">
                  <a:solidFill>
                    <a:srgbClr val="00B050"/>
                  </a:solidFill>
                </a:rPr>
                <a:t>High CHA, Duncan</a:t>
              </a:r>
            </a:p>
          </p:txBody>
        </p:sp>
        <p:sp>
          <p:nvSpPr>
            <p:cNvPr id="53" name="TextBox 52"/>
            <p:cNvSpPr txBox="1"/>
            <p:nvPr/>
          </p:nvSpPr>
          <p:spPr>
            <a:xfrm>
              <a:off x="6806460" y="6298878"/>
              <a:ext cx="1876860" cy="369332"/>
            </a:xfrm>
            <a:prstGeom prst="rect">
              <a:avLst/>
            </a:prstGeom>
            <a:noFill/>
          </p:spPr>
          <p:txBody>
            <a:bodyPr wrap="none" rtlCol="0">
              <a:spAutoFit/>
            </a:bodyPr>
            <a:lstStyle/>
            <a:p>
              <a:pPr algn="ctr"/>
              <a:r>
                <a:rPr lang="en-US" b="1" dirty="0" smtClean="0">
                  <a:solidFill>
                    <a:srgbClr val="7030A0"/>
                  </a:solidFill>
                </a:rPr>
                <a:t>Low CHA, Duncan</a:t>
              </a:r>
            </a:p>
          </p:txBody>
        </p:sp>
        <p:sp>
          <p:nvSpPr>
            <p:cNvPr id="56" name="TextBox 55"/>
            <p:cNvSpPr txBox="1"/>
            <p:nvPr/>
          </p:nvSpPr>
          <p:spPr>
            <a:xfrm>
              <a:off x="8867340" y="6298878"/>
              <a:ext cx="1509452" cy="369332"/>
            </a:xfrm>
            <a:prstGeom prst="rect">
              <a:avLst/>
            </a:prstGeom>
            <a:noFill/>
          </p:spPr>
          <p:txBody>
            <a:bodyPr wrap="none" rtlCol="0">
              <a:spAutoFit/>
            </a:bodyPr>
            <a:lstStyle/>
            <a:p>
              <a:pPr algn="ctr"/>
              <a:r>
                <a:rPr lang="en-US" b="1" dirty="0" smtClean="0">
                  <a:solidFill>
                    <a:schemeClr val="accent2">
                      <a:lumMod val="75000"/>
                    </a:schemeClr>
                  </a:solidFill>
                </a:rPr>
                <a:t>Minimum age</a:t>
              </a:r>
            </a:p>
          </p:txBody>
        </p:sp>
        <p:sp>
          <p:nvSpPr>
            <p:cNvPr id="71" name="TextBox 70"/>
            <p:cNvSpPr txBox="1"/>
            <p:nvPr/>
          </p:nvSpPr>
          <p:spPr>
            <a:xfrm>
              <a:off x="5045360" y="732360"/>
              <a:ext cx="2101281" cy="369332"/>
            </a:xfrm>
            <a:prstGeom prst="rect">
              <a:avLst/>
            </a:prstGeom>
            <a:noFill/>
          </p:spPr>
          <p:txBody>
            <a:bodyPr wrap="none" rtlCol="0">
              <a:spAutoFit/>
            </a:bodyPr>
            <a:lstStyle/>
            <a:p>
              <a:pPr algn="ctr"/>
              <a:r>
                <a:rPr lang="en-US" b="1" dirty="0" smtClean="0"/>
                <a:t>Processed Tree Core</a:t>
              </a:r>
            </a:p>
          </p:txBody>
        </p:sp>
        <p:cxnSp>
          <p:nvCxnSpPr>
            <p:cNvPr id="74" name="Straight Arrow Connector 73"/>
            <p:cNvCxnSpPr/>
            <p:nvPr/>
          </p:nvCxnSpPr>
          <p:spPr>
            <a:xfrm flipH="1">
              <a:off x="3176764" y="1068269"/>
              <a:ext cx="1868596" cy="7934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7135265" y="1068269"/>
              <a:ext cx="1741381" cy="8223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580340" y="128785"/>
              <a:ext cx="9031320" cy="461665"/>
            </a:xfrm>
            <a:prstGeom prst="rect">
              <a:avLst/>
            </a:prstGeom>
            <a:noFill/>
          </p:spPr>
          <p:txBody>
            <a:bodyPr wrap="none" rtlCol="0">
              <a:spAutoFit/>
            </a:bodyPr>
            <a:lstStyle/>
            <a:p>
              <a:pPr algn="ctr"/>
              <a:r>
                <a:rPr lang="en-US" sz="2400" dirty="0" smtClean="0"/>
                <a:t>Decision Tree for Qualifying the Accuracy of Tree Establishment Dates</a:t>
              </a:r>
              <a:endParaRPr lang="en-US" sz="2400" dirty="0"/>
            </a:p>
          </p:txBody>
        </p:sp>
        <p:cxnSp>
          <p:nvCxnSpPr>
            <p:cNvPr id="43" name="Straight Arrow Connector 42"/>
            <p:cNvCxnSpPr>
              <a:endCxn id="56" idx="0"/>
            </p:cNvCxnSpPr>
            <p:nvPr/>
          </p:nvCxnSpPr>
          <p:spPr>
            <a:xfrm>
              <a:off x="9593331" y="4179749"/>
              <a:ext cx="28735" cy="21191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7826453" y="5604322"/>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865211" y="4393654"/>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2576267" y="4390842"/>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561361" y="2878194"/>
              <a:ext cx="857140" cy="572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5645181" y="4109868"/>
              <a:ext cx="527691" cy="581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7330352" y="4111438"/>
              <a:ext cx="390070" cy="579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3120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73492" y="1017428"/>
          <a:ext cx="8757633" cy="2331075"/>
        </p:xfrm>
        <a:graphic>
          <a:graphicData uri="http://schemas.openxmlformats.org/drawingml/2006/table">
            <a:tbl>
              <a:tblPr firstRow="1" firstCol="1" bandRow="1">
                <a:tableStyleId>{F5AB1C69-6EDB-4FF4-983F-18BD219EF322}</a:tableStyleId>
              </a:tblPr>
              <a:tblGrid>
                <a:gridCol w="2919211"/>
                <a:gridCol w="2919211"/>
                <a:gridCol w="2919211"/>
              </a:tblGrid>
              <a:tr h="561519">
                <a:tc rowSpan="2">
                  <a:txBody>
                    <a:bodyPr/>
                    <a:lstStyle/>
                    <a:p>
                      <a:pPr marL="0" marR="0" algn="ctr">
                        <a:spcBef>
                          <a:spcPts val="0"/>
                        </a:spcBef>
                        <a:spcAft>
                          <a:spcPts val="0"/>
                        </a:spcAft>
                      </a:pPr>
                      <a:r>
                        <a:rPr lang="en-US" sz="2000" dirty="0">
                          <a:effectLst/>
                        </a:rPr>
                        <a:t>Radial Accuracy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spcBef>
                          <a:spcPts val="0"/>
                        </a:spcBef>
                        <a:spcAft>
                          <a:spcPts val="0"/>
                        </a:spcAft>
                      </a:pPr>
                      <a:r>
                        <a:rPr lang="en-US" sz="2000" dirty="0">
                          <a:effectLst/>
                        </a:rPr>
                        <a:t>Coring Height Accuracy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443033">
                <a:tc vMerge="1">
                  <a:txBody>
                    <a:bodyPr/>
                    <a:lstStyle/>
                    <a:p>
                      <a:endParaRPr lang="en-US"/>
                    </a:p>
                  </a:txBody>
                  <a:tcPr/>
                </a:tc>
                <a:tc>
                  <a:txBody>
                    <a:bodyPr/>
                    <a:lstStyle/>
                    <a:p>
                      <a:pPr marL="0" marR="0" algn="ctr">
                        <a:spcBef>
                          <a:spcPts val="0"/>
                        </a:spcBef>
                        <a:spcAft>
                          <a:spcPts val="0"/>
                        </a:spcAft>
                      </a:pPr>
                      <a:r>
                        <a:rPr lang="en-US" sz="2000" dirty="0">
                          <a:effectLst/>
                        </a:rPr>
                        <a:t>High, Med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effectLst/>
                        </a:rPr>
                        <a:t>Low</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50760">
                <a:tc>
                  <a:txBody>
                    <a:bodyPr/>
                    <a:lstStyle/>
                    <a:p>
                      <a:pPr marL="0" marR="0">
                        <a:spcBef>
                          <a:spcPts val="0"/>
                        </a:spcBef>
                        <a:spcAft>
                          <a:spcPts val="0"/>
                        </a:spcAft>
                      </a:pPr>
                      <a:r>
                        <a:rPr lang="en-US" sz="2000" dirty="0">
                          <a:effectLst/>
                        </a:rPr>
                        <a:t>Pith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High CHA, Pith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Low CHA, Pith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12124">
                <a:tc>
                  <a:txBody>
                    <a:bodyPr/>
                    <a:lstStyle/>
                    <a:p>
                      <a:pPr marL="0" marR="0">
                        <a:spcBef>
                          <a:spcPts val="0"/>
                        </a:spcBef>
                        <a:spcAft>
                          <a:spcPts val="0"/>
                        </a:spcAft>
                      </a:pPr>
                      <a:r>
                        <a:rPr lang="en-US" sz="2000">
                          <a:effectLst/>
                        </a:rPr>
                        <a:t>Duncan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High CHA, Duncan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Low CHA, Duncan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63639">
                <a:tc>
                  <a:txBody>
                    <a:bodyPr/>
                    <a:lstStyle/>
                    <a:p>
                      <a:pPr marL="0" marR="0">
                        <a:spcBef>
                          <a:spcPts val="0"/>
                        </a:spcBef>
                        <a:spcAft>
                          <a:spcPts val="0"/>
                        </a:spcAft>
                      </a:pPr>
                      <a:r>
                        <a:rPr lang="en-US" sz="2000" dirty="0">
                          <a:effectLst/>
                        </a:rPr>
                        <a:t>Minimum </a:t>
                      </a:r>
                      <a:r>
                        <a:rPr lang="en-US" sz="2000" dirty="0" err="1">
                          <a:effectLst/>
                        </a:rPr>
                        <a:t>Age</a:t>
                      </a:r>
                      <a:r>
                        <a:rPr lang="en-US" sz="2000" baseline="30000" dirty="0" err="1">
                          <a:effectLst/>
                        </a:rPr>
                        <a:t>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spcBef>
                          <a:spcPts val="0"/>
                        </a:spcBef>
                        <a:spcAft>
                          <a:spcPts val="0"/>
                        </a:spcAft>
                      </a:pPr>
                      <a:r>
                        <a:rPr lang="en-US" sz="2000" dirty="0">
                          <a:effectLst/>
                        </a:rPr>
                        <a:t>Minimum age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bl>
          </a:graphicData>
        </a:graphic>
      </p:graphicFrame>
      <p:sp>
        <p:nvSpPr>
          <p:cNvPr id="3" name="TextBox 2"/>
          <p:cNvSpPr txBox="1"/>
          <p:nvPr/>
        </p:nvSpPr>
        <p:spPr>
          <a:xfrm>
            <a:off x="296217" y="410924"/>
            <a:ext cx="8894101" cy="923330"/>
          </a:xfrm>
          <a:prstGeom prst="rect">
            <a:avLst/>
          </a:prstGeom>
          <a:noFill/>
        </p:spPr>
        <p:txBody>
          <a:bodyPr wrap="none" rtlCol="0">
            <a:spAutoFit/>
          </a:bodyPr>
          <a:lstStyle/>
          <a:p>
            <a:r>
              <a:rPr lang="en-US" b="1" dirty="0"/>
              <a:t>Table x.  </a:t>
            </a:r>
            <a:r>
              <a:rPr lang="en-US" dirty="0" smtClean="0"/>
              <a:t>Qualitative categories of tree establishment </a:t>
            </a:r>
            <a:r>
              <a:rPr lang="en-US" dirty="0"/>
              <a:t>date </a:t>
            </a:r>
            <a:r>
              <a:rPr lang="en-US" dirty="0" smtClean="0"/>
              <a:t>accuracy based on accuracy of ring</a:t>
            </a:r>
          </a:p>
          <a:p>
            <a:r>
              <a:rPr lang="en-US" dirty="0" smtClean="0"/>
              <a:t>counts (i.e., radial accuracy) and coring height measurements.</a:t>
            </a:r>
            <a:endParaRPr lang="en-US" dirty="0"/>
          </a:p>
          <a:p>
            <a:endParaRPr lang="en-US" dirty="0"/>
          </a:p>
        </p:txBody>
      </p:sp>
      <p:sp>
        <p:nvSpPr>
          <p:cNvPr id="4" name="TextBox 3"/>
          <p:cNvSpPr txBox="1"/>
          <p:nvPr/>
        </p:nvSpPr>
        <p:spPr>
          <a:xfrm>
            <a:off x="373492" y="3379281"/>
            <a:ext cx="8205708" cy="584775"/>
          </a:xfrm>
          <a:prstGeom prst="rect">
            <a:avLst/>
          </a:prstGeom>
          <a:noFill/>
        </p:spPr>
        <p:txBody>
          <a:bodyPr wrap="none" rtlCol="0">
            <a:spAutoFit/>
          </a:bodyPr>
          <a:lstStyle/>
          <a:p>
            <a:r>
              <a:rPr lang="en-US" sz="1400" baseline="30000" dirty="0" err="1"/>
              <a:t>a</a:t>
            </a:r>
            <a:r>
              <a:rPr lang="en-US" sz="1400" dirty="0" err="1"/>
              <a:t>Large</a:t>
            </a:r>
            <a:r>
              <a:rPr lang="en-US" sz="1400" dirty="0"/>
              <a:t> section of rings missing (e.g., outermost rings) or Duncan method estimated more than __ rings to pith.</a:t>
            </a:r>
          </a:p>
          <a:p>
            <a:endParaRPr lang="en-US" dirty="0"/>
          </a:p>
        </p:txBody>
      </p:sp>
      <p:grpSp>
        <p:nvGrpSpPr>
          <p:cNvPr id="15" name="Group 14"/>
          <p:cNvGrpSpPr/>
          <p:nvPr/>
        </p:nvGrpSpPr>
        <p:grpSpPr>
          <a:xfrm>
            <a:off x="342530" y="5214894"/>
            <a:ext cx="11359822" cy="461667"/>
            <a:chOff x="342530" y="5730054"/>
            <a:chExt cx="11359822" cy="461667"/>
          </a:xfrm>
        </p:grpSpPr>
        <p:sp>
          <p:nvSpPr>
            <p:cNvPr id="5" name="TextBox 4"/>
            <p:cNvSpPr txBox="1"/>
            <p:nvPr/>
          </p:nvSpPr>
          <p:spPr>
            <a:xfrm>
              <a:off x="5226624" y="5791611"/>
              <a:ext cx="1684500" cy="400110"/>
            </a:xfrm>
            <a:prstGeom prst="rect">
              <a:avLst/>
            </a:prstGeom>
            <a:noFill/>
          </p:spPr>
          <p:txBody>
            <a:bodyPr wrap="none" rtlCol="0">
              <a:spAutoFit/>
            </a:bodyPr>
            <a:lstStyle/>
            <a:p>
              <a:pPr algn="ctr"/>
              <a:r>
                <a:rPr lang="en-US" sz="2000" b="1" dirty="0" smtClean="0">
                  <a:solidFill>
                    <a:srgbClr val="7030A0"/>
                  </a:solidFill>
                </a:rPr>
                <a:t>Low CHA, Pith</a:t>
              </a:r>
            </a:p>
          </p:txBody>
        </p:sp>
        <p:sp>
          <p:nvSpPr>
            <p:cNvPr id="6" name="TextBox 5"/>
            <p:cNvSpPr txBox="1"/>
            <p:nvPr/>
          </p:nvSpPr>
          <p:spPr>
            <a:xfrm>
              <a:off x="342530" y="5791611"/>
              <a:ext cx="1731500" cy="400110"/>
            </a:xfrm>
            <a:prstGeom prst="rect">
              <a:avLst/>
            </a:prstGeom>
            <a:noFill/>
          </p:spPr>
          <p:txBody>
            <a:bodyPr wrap="none" rtlCol="0">
              <a:spAutoFit/>
            </a:bodyPr>
            <a:lstStyle/>
            <a:p>
              <a:pPr algn="ctr"/>
              <a:r>
                <a:rPr lang="en-US" sz="2000" b="1" dirty="0" smtClean="0">
                  <a:solidFill>
                    <a:srgbClr val="00B050"/>
                  </a:solidFill>
                </a:rPr>
                <a:t>High CHA, Pith</a:t>
              </a:r>
            </a:p>
          </p:txBody>
        </p:sp>
        <p:sp>
          <p:nvSpPr>
            <p:cNvPr id="7" name="TextBox 6"/>
            <p:cNvSpPr txBox="1"/>
            <p:nvPr/>
          </p:nvSpPr>
          <p:spPr>
            <a:xfrm>
              <a:off x="2613201" y="5791611"/>
              <a:ext cx="2114746" cy="400110"/>
            </a:xfrm>
            <a:prstGeom prst="rect">
              <a:avLst/>
            </a:prstGeom>
            <a:noFill/>
          </p:spPr>
          <p:txBody>
            <a:bodyPr wrap="none" rtlCol="0">
              <a:spAutoFit/>
            </a:bodyPr>
            <a:lstStyle/>
            <a:p>
              <a:pPr algn="ctr"/>
              <a:r>
                <a:rPr lang="en-US" sz="2000" b="1" dirty="0" smtClean="0">
                  <a:solidFill>
                    <a:srgbClr val="00B050"/>
                  </a:solidFill>
                </a:rPr>
                <a:t>High CHA, Duncan</a:t>
              </a:r>
            </a:p>
          </p:txBody>
        </p:sp>
        <p:sp>
          <p:nvSpPr>
            <p:cNvPr id="8" name="TextBox 7"/>
            <p:cNvSpPr txBox="1"/>
            <p:nvPr/>
          </p:nvSpPr>
          <p:spPr>
            <a:xfrm>
              <a:off x="7490074" y="5791611"/>
              <a:ext cx="2067747" cy="400110"/>
            </a:xfrm>
            <a:prstGeom prst="rect">
              <a:avLst/>
            </a:prstGeom>
            <a:noFill/>
          </p:spPr>
          <p:txBody>
            <a:bodyPr wrap="none" rtlCol="0">
              <a:spAutoFit/>
            </a:bodyPr>
            <a:lstStyle/>
            <a:p>
              <a:pPr algn="ctr"/>
              <a:r>
                <a:rPr lang="en-US" sz="2000" b="1" dirty="0" smtClean="0">
                  <a:solidFill>
                    <a:srgbClr val="7030A0"/>
                  </a:solidFill>
                </a:rPr>
                <a:t>Low CHA, Duncan</a:t>
              </a:r>
            </a:p>
          </p:txBody>
        </p:sp>
        <p:sp>
          <p:nvSpPr>
            <p:cNvPr id="9" name="TextBox 8"/>
            <p:cNvSpPr txBox="1"/>
            <p:nvPr/>
          </p:nvSpPr>
          <p:spPr>
            <a:xfrm>
              <a:off x="10048245" y="5791611"/>
              <a:ext cx="1654107" cy="400110"/>
            </a:xfrm>
            <a:prstGeom prst="rect">
              <a:avLst/>
            </a:prstGeom>
            <a:noFill/>
          </p:spPr>
          <p:txBody>
            <a:bodyPr wrap="none" rtlCol="0">
              <a:spAutoFit/>
            </a:bodyPr>
            <a:lstStyle/>
            <a:p>
              <a:pPr algn="ctr"/>
              <a:r>
                <a:rPr lang="en-US" sz="2000" b="1" dirty="0" smtClean="0">
                  <a:solidFill>
                    <a:schemeClr val="accent2">
                      <a:lumMod val="75000"/>
                    </a:schemeClr>
                  </a:solidFill>
                </a:rPr>
                <a:t>Minimum age</a:t>
              </a:r>
            </a:p>
          </p:txBody>
        </p:sp>
        <p:sp>
          <p:nvSpPr>
            <p:cNvPr id="10" name="TextBox 9"/>
            <p:cNvSpPr txBox="1"/>
            <p:nvPr/>
          </p:nvSpPr>
          <p:spPr>
            <a:xfrm>
              <a:off x="2169126" y="5730054"/>
              <a:ext cx="338554" cy="461665"/>
            </a:xfrm>
            <a:prstGeom prst="rect">
              <a:avLst/>
            </a:prstGeom>
            <a:noFill/>
          </p:spPr>
          <p:txBody>
            <a:bodyPr wrap="none" rtlCol="0">
              <a:spAutoFit/>
            </a:bodyPr>
            <a:lstStyle/>
            <a:p>
              <a:r>
                <a:rPr lang="en-US" sz="2400" b="1" dirty="0" smtClean="0"/>
                <a:t>&gt;</a:t>
              </a:r>
              <a:endParaRPr lang="en-US" sz="2400" b="1" dirty="0"/>
            </a:p>
          </p:txBody>
        </p:sp>
        <p:sp>
          <p:nvSpPr>
            <p:cNvPr id="11" name="TextBox 10"/>
            <p:cNvSpPr txBox="1"/>
            <p:nvPr/>
          </p:nvSpPr>
          <p:spPr>
            <a:xfrm>
              <a:off x="4765678" y="5730054"/>
              <a:ext cx="338554" cy="461665"/>
            </a:xfrm>
            <a:prstGeom prst="rect">
              <a:avLst/>
            </a:prstGeom>
            <a:noFill/>
          </p:spPr>
          <p:txBody>
            <a:bodyPr wrap="none" rtlCol="0">
              <a:spAutoFit/>
            </a:bodyPr>
            <a:lstStyle/>
            <a:p>
              <a:r>
                <a:rPr lang="en-US" sz="2400" b="1" dirty="0" smtClean="0"/>
                <a:t>&gt;</a:t>
              </a:r>
              <a:endParaRPr lang="en-US" sz="2400" b="1" dirty="0"/>
            </a:p>
          </p:txBody>
        </p:sp>
        <p:sp>
          <p:nvSpPr>
            <p:cNvPr id="12" name="TextBox 11"/>
            <p:cNvSpPr txBox="1"/>
            <p:nvPr/>
          </p:nvSpPr>
          <p:spPr>
            <a:xfrm>
              <a:off x="7032685" y="5730054"/>
              <a:ext cx="338554" cy="461665"/>
            </a:xfrm>
            <a:prstGeom prst="rect">
              <a:avLst/>
            </a:prstGeom>
            <a:noFill/>
          </p:spPr>
          <p:txBody>
            <a:bodyPr wrap="none" rtlCol="0">
              <a:spAutoFit/>
            </a:bodyPr>
            <a:lstStyle/>
            <a:p>
              <a:r>
                <a:rPr lang="en-US" sz="2400" b="1" dirty="0" smtClean="0"/>
                <a:t>&gt;</a:t>
              </a:r>
              <a:endParaRPr lang="en-US" sz="2400" b="1" dirty="0"/>
            </a:p>
          </p:txBody>
        </p:sp>
        <p:sp>
          <p:nvSpPr>
            <p:cNvPr id="13" name="TextBox 12"/>
            <p:cNvSpPr txBox="1"/>
            <p:nvPr/>
          </p:nvSpPr>
          <p:spPr>
            <a:xfrm>
              <a:off x="9582423" y="5730054"/>
              <a:ext cx="338554" cy="461665"/>
            </a:xfrm>
            <a:prstGeom prst="rect">
              <a:avLst/>
            </a:prstGeom>
            <a:noFill/>
          </p:spPr>
          <p:txBody>
            <a:bodyPr wrap="none" rtlCol="0">
              <a:spAutoFit/>
            </a:bodyPr>
            <a:lstStyle/>
            <a:p>
              <a:r>
                <a:rPr lang="en-US" sz="2400" b="1" dirty="0" smtClean="0"/>
                <a:t>&gt;</a:t>
              </a:r>
              <a:endParaRPr lang="en-US" sz="2400" b="1" dirty="0"/>
            </a:p>
          </p:txBody>
        </p:sp>
      </p:grpSp>
    </p:spTree>
    <p:extLst>
      <p:ext uri="{BB962C8B-B14F-4D97-AF65-F5344CB8AC3E}">
        <p14:creationId xmlns:p14="http://schemas.microsoft.com/office/powerpoint/2010/main" val="3114851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9401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Exploring estimated rings to pith (Duncan 1989) to determine upper threshold number of rings to add to direct ring counts</a:t>
            </a:r>
            <a:endParaRPr lang="en-US" dirty="0"/>
          </a:p>
        </p:txBody>
      </p:sp>
    </p:spTree>
    <p:extLst>
      <p:ext uri="{BB962C8B-B14F-4D97-AF65-F5344CB8AC3E}">
        <p14:creationId xmlns:p14="http://schemas.microsoft.com/office/powerpoint/2010/main" val="21951682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81101" y="1067028"/>
            <a:ext cx="9161090" cy="5628574"/>
          </a:xfrm>
          <a:prstGeom prst="rect">
            <a:avLst/>
          </a:prstGeom>
        </p:spPr>
      </p:pic>
      <p:sp>
        <p:nvSpPr>
          <p:cNvPr id="8" name="Title 1"/>
          <p:cNvSpPr txBox="1">
            <a:spLocks/>
          </p:cNvSpPr>
          <p:nvPr/>
        </p:nvSpPr>
        <p:spPr>
          <a:xfrm>
            <a:off x="838200" y="186817"/>
            <a:ext cx="105156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Counts of Rings to Pith Estimated using Duncan (1989) method</a:t>
            </a:r>
          </a:p>
          <a:p>
            <a:pPr algn="ctr"/>
            <a:r>
              <a:rPr lang="en-US" sz="3200" dirty="0" smtClean="0"/>
              <a:t>(All Tree Cores Missing Pith)</a:t>
            </a:r>
            <a:endParaRPr lang="en-US" sz="3200" dirty="0"/>
          </a:p>
        </p:txBody>
      </p:sp>
    </p:spTree>
    <p:extLst>
      <p:ext uri="{BB962C8B-B14F-4D97-AF65-F5344CB8AC3E}">
        <p14:creationId xmlns:p14="http://schemas.microsoft.com/office/powerpoint/2010/main" val="391449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723900" y="2217892"/>
            <a:ext cx="4654281" cy="3954080"/>
          </a:xfrm>
          <a:prstGeom prst="rect">
            <a:avLst/>
          </a:prstGeom>
        </p:spPr>
      </p:pic>
      <p:pic>
        <p:nvPicPr>
          <p:cNvPr id="16" name="Picture 15"/>
          <p:cNvPicPr>
            <a:picLocks noChangeAspect="1"/>
          </p:cNvPicPr>
          <p:nvPr/>
        </p:nvPicPr>
        <p:blipFill>
          <a:blip r:embed="rId3"/>
          <a:stretch>
            <a:fillRect/>
          </a:stretch>
        </p:blipFill>
        <p:spPr>
          <a:xfrm>
            <a:off x="6356618" y="2217892"/>
            <a:ext cx="4654281" cy="3954080"/>
          </a:xfrm>
          <a:prstGeom prst="rect">
            <a:avLst/>
          </a:prstGeom>
        </p:spPr>
      </p:pic>
      <p:sp>
        <p:nvSpPr>
          <p:cNvPr id="17" name="Title 1"/>
          <p:cNvSpPr txBox="1">
            <a:spLocks/>
          </p:cNvSpPr>
          <p:nvPr/>
        </p:nvSpPr>
        <p:spPr>
          <a:xfrm>
            <a:off x="6972300" y="1425609"/>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Only Tree Cores With Stronger</a:t>
            </a:r>
          </a:p>
          <a:p>
            <a:pPr algn="ctr"/>
            <a:r>
              <a:rPr lang="en-US" sz="2000" dirty="0" smtClean="0"/>
              <a:t>Ring </a:t>
            </a:r>
            <a:r>
              <a:rPr lang="en-US" sz="2000" dirty="0"/>
              <a:t>C</a:t>
            </a:r>
            <a:r>
              <a:rPr lang="en-US" sz="2000" dirty="0" smtClean="0"/>
              <a:t>urvature</a:t>
            </a:r>
            <a:endParaRPr lang="en-US" sz="2000" dirty="0"/>
          </a:p>
        </p:txBody>
      </p:sp>
      <p:sp>
        <p:nvSpPr>
          <p:cNvPr id="18" name="Title 1"/>
          <p:cNvSpPr txBox="1">
            <a:spLocks/>
          </p:cNvSpPr>
          <p:nvPr/>
        </p:nvSpPr>
        <p:spPr>
          <a:xfrm>
            <a:off x="1384300" y="1425609"/>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All Tree Cores Without Pith</a:t>
            </a:r>
            <a:endParaRPr lang="en-US" sz="2000" dirty="0"/>
          </a:p>
        </p:txBody>
      </p:sp>
      <p:sp>
        <p:nvSpPr>
          <p:cNvPr id="7" name="Title 1"/>
          <p:cNvSpPr txBox="1">
            <a:spLocks/>
          </p:cNvSpPr>
          <p:nvPr/>
        </p:nvSpPr>
        <p:spPr>
          <a:xfrm>
            <a:off x="723900" y="174625"/>
            <a:ext cx="105156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Rings to Pith by Patch  for Old-Growth Site (RMB)</a:t>
            </a:r>
            <a:endParaRPr lang="en-US" sz="3200" dirty="0"/>
          </a:p>
        </p:txBody>
      </p:sp>
    </p:spTree>
    <p:extLst>
      <p:ext uri="{BB962C8B-B14F-4D97-AF65-F5344CB8AC3E}">
        <p14:creationId xmlns:p14="http://schemas.microsoft.com/office/powerpoint/2010/main" val="1036388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723900" y="174625"/>
            <a:ext cx="105156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Rings to Pith by Patch  for Altered Site (LC)</a:t>
            </a:r>
            <a:endParaRPr lang="en-US" sz="3200" dirty="0"/>
          </a:p>
        </p:txBody>
      </p:sp>
      <p:pic>
        <p:nvPicPr>
          <p:cNvPr id="12" name="Picture 11"/>
          <p:cNvPicPr>
            <a:picLocks noChangeAspect="1"/>
          </p:cNvPicPr>
          <p:nvPr/>
        </p:nvPicPr>
        <p:blipFill>
          <a:blip r:embed="rId2"/>
          <a:stretch>
            <a:fillRect/>
          </a:stretch>
        </p:blipFill>
        <p:spPr>
          <a:xfrm>
            <a:off x="971550" y="2375338"/>
            <a:ext cx="4693188" cy="3987134"/>
          </a:xfrm>
          <a:prstGeom prst="rect">
            <a:avLst/>
          </a:prstGeom>
        </p:spPr>
      </p:pic>
      <p:pic>
        <p:nvPicPr>
          <p:cNvPr id="13" name="Picture 12"/>
          <p:cNvPicPr>
            <a:picLocks noChangeAspect="1"/>
          </p:cNvPicPr>
          <p:nvPr/>
        </p:nvPicPr>
        <p:blipFill>
          <a:blip r:embed="rId3"/>
          <a:stretch>
            <a:fillRect/>
          </a:stretch>
        </p:blipFill>
        <p:spPr>
          <a:xfrm>
            <a:off x="6178012" y="2261038"/>
            <a:ext cx="4693188" cy="3987134"/>
          </a:xfrm>
          <a:prstGeom prst="rect">
            <a:avLst/>
          </a:prstGeom>
        </p:spPr>
      </p:pic>
      <p:sp>
        <p:nvSpPr>
          <p:cNvPr id="8" name="Title 1"/>
          <p:cNvSpPr txBox="1">
            <a:spLocks/>
          </p:cNvSpPr>
          <p:nvPr/>
        </p:nvSpPr>
        <p:spPr>
          <a:xfrm>
            <a:off x="6845300" y="1425608"/>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Only Tree Cores With Stronger</a:t>
            </a:r>
          </a:p>
          <a:p>
            <a:pPr algn="ctr"/>
            <a:r>
              <a:rPr lang="en-US" sz="2000" dirty="0" smtClean="0"/>
              <a:t>Ring </a:t>
            </a:r>
            <a:r>
              <a:rPr lang="en-US" sz="2000" dirty="0"/>
              <a:t>C</a:t>
            </a:r>
            <a:r>
              <a:rPr lang="en-US" sz="2000" dirty="0" smtClean="0"/>
              <a:t>urvature</a:t>
            </a:r>
            <a:endParaRPr lang="en-US" sz="2000" dirty="0"/>
          </a:p>
        </p:txBody>
      </p:sp>
      <p:sp>
        <p:nvSpPr>
          <p:cNvPr id="9" name="Title 1"/>
          <p:cNvSpPr txBox="1">
            <a:spLocks/>
          </p:cNvSpPr>
          <p:nvPr/>
        </p:nvSpPr>
        <p:spPr>
          <a:xfrm>
            <a:off x="1663700" y="1425609"/>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All Tree Cores Without Pith</a:t>
            </a:r>
            <a:endParaRPr lang="en-US" sz="2000" dirty="0"/>
          </a:p>
        </p:txBody>
      </p:sp>
    </p:spTree>
    <p:extLst>
      <p:ext uri="{BB962C8B-B14F-4D97-AF65-F5344CB8AC3E}">
        <p14:creationId xmlns:p14="http://schemas.microsoft.com/office/powerpoint/2010/main" val="1556859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796" y="540226"/>
            <a:ext cx="11703304" cy="6186309"/>
          </a:xfrm>
          <a:prstGeom prst="rect">
            <a:avLst/>
          </a:prstGeom>
          <a:noFill/>
        </p:spPr>
        <p:txBody>
          <a:bodyPr wrap="square" rtlCol="0">
            <a:spAutoFit/>
          </a:bodyPr>
          <a:lstStyle/>
          <a:p>
            <a:pPr marL="514350" indent="-514350">
              <a:buFont typeface="+mj-lt"/>
              <a:buAutoNum type="arabicParenR" startAt="3"/>
            </a:pPr>
            <a:r>
              <a:rPr lang="en-US" sz="2000" b="1" dirty="0" smtClean="0"/>
              <a:t>Estimates of the number of tree-rings not captured by tree cores that missed the pith.  </a:t>
            </a:r>
            <a:r>
              <a:rPr lang="en-US" sz="2000" dirty="0" smtClean="0"/>
              <a:t>Another widely-accepted method within the dendrochronology literature includes following the approach of Duncan (1989) to estimate the rings to pith based on, 1) assumed geometric relationships between the height and length of the innermost tree-ring of the core and the missing length of the core that would have reached the pith, and 2) the average width of the three innermost intact rings (</a:t>
            </a:r>
            <a:r>
              <a:rPr lang="en-US" sz="2000" b="1" dirty="0" smtClean="0"/>
              <a:t>see slides 8 and 9</a:t>
            </a:r>
            <a:r>
              <a:rPr lang="en-US" sz="2000" dirty="0" smtClean="0"/>
              <a:t>).  This method assumes that curvature of the innermost tree-ring is fairly strong (i.e., around half of the ring is present ), but see slide 10, and that the widths of the innermost intact rings are representative of tree-rings from earlier in the tree’s life.  As you can see in </a:t>
            </a:r>
            <a:r>
              <a:rPr lang="en-US" sz="2000" b="1" dirty="0" smtClean="0"/>
              <a:t>slide 11</a:t>
            </a:r>
            <a:r>
              <a:rPr lang="en-US" sz="2000" dirty="0" smtClean="0"/>
              <a:t>, there can be quite a bit of variability in ring width across a tree-ring record. On the other hand, there are also some trends by patch (e.g.,  in the Bog Forest patch, innermost rings tend to be widest, </a:t>
            </a:r>
            <a:r>
              <a:rPr lang="en-US" sz="2000" b="1" dirty="0" smtClean="0"/>
              <a:t>slide 12</a:t>
            </a:r>
            <a:r>
              <a:rPr lang="en-US" sz="2000" dirty="0" smtClean="0"/>
              <a:t>, while the opposite trend is observed in the Transition and Burned Forest patches).  Interestingly, in the </a:t>
            </a:r>
            <a:r>
              <a:rPr lang="en-US" sz="2000" dirty="0" err="1" smtClean="0"/>
              <a:t>dendro</a:t>
            </a:r>
            <a:r>
              <a:rPr lang="en-US" sz="2000" dirty="0" smtClean="0"/>
              <a:t>. literature, coring height corrections seem to be treated </a:t>
            </a:r>
            <a:r>
              <a:rPr lang="en-US" sz="2000" dirty="0" err="1" smtClean="0"/>
              <a:t>unproblematically</a:t>
            </a:r>
            <a:r>
              <a:rPr lang="en-US" sz="2000" dirty="0" smtClean="0"/>
              <a:t> while cores that miss the pith are often reported as “minimum age” cores – with only the number of rings counted directly included in the </a:t>
            </a:r>
            <a:r>
              <a:rPr lang="en-US" sz="2000" dirty="0"/>
              <a:t>analysis – unless </a:t>
            </a:r>
            <a:r>
              <a:rPr lang="en-US" sz="2000" dirty="0" smtClean="0"/>
              <a:t>ring-to-pith estimates are under a certain arbitrary threshold number of rings (e.g., 10).</a:t>
            </a:r>
          </a:p>
          <a:p>
            <a:pPr marL="514350" indent="-514350">
              <a:buFont typeface="+mj-lt"/>
              <a:buAutoNum type="arabicParenR" startAt="3"/>
            </a:pPr>
            <a:endParaRPr lang="en-US" sz="2000" dirty="0" smtClean="0"/>
          </a:p>
          <a:p>
            <a:pPr marL="514350" indent="-514350">
              <a:buFont typeface="+mj-lt"/>
              <a:buAutoNum type="arabicParenR" startAt="3"/>
            </a:pPr>
            <a:r>
              <a:rPr lang="en-US" sz="2000" b="1" dirty="0" smtClean="0"/>
              <a:t>Tree cores missing the outermost rings (due to core damage during collection, transport or processing, or due to weathering in the case of dead trees). </a:t>
            </a:r>
            <a:r>
              <a:rPr lang="en-US" sz="2000" dirty="0" smtClean="0"/>
              <a:t>In this study, all of the older, pre-fire trees in the Burned Forest patch were snags at the time of coring.  Thus, for this patch, I only have minimum age samples for the older cohort of trees.</a:t>
            </a:r>
          </a:p>
          <a:p>
            <a:endParaRPr lang="en-US" sz="1600" dirty="0"/>
          </a:p>
        </p:txBody>
      </p:sp>
    </p:spTree>
    <p:extLst>
      <p:ext uri="{BB962C8B-B14F-4D97-AF65-F5344CB8AC3E}">
        <p14:creationId xmlns:p14="http://schemas.microsoft.com/office/powerpoint/2010/main" val="1242262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55799" y="258108"/>
            <a:ext cx="8064503" cy="1323439"/>
          </a:xfrm>
          <a:prstGeom prst="rect">
            <a:avLst/>
          </a:prstGeom>
          <a:noFill/>
        </p:spPr>
        <p:txBody>
          <a:bodyPr wrap="square" rtlCol="0">
            <a:spAutoFit/>
          </a:bodyPr>
          <a:lstStyle/>
          <a:p>
            <a:pPr algn="just"/>
            <a:r>
              <a:rPr lang="en-US" sz="1600" b="1" dirty="0"/>
              <a:t>Table x.</a:t>
            </a:r>
            <a:r>
              <a:rPr lang="en-US" sz="1600" dirty="0"/>
              <a:t>  Estimated rings to pith (RTP; Duncan 1989) summary statistics and upper </a:t>
            </a:r>
            <a:r>
              <a:rPr lang="en-US" sz="1600" dirty="0" smtClean="0"/>
              <a:t>threshold values </a:t>
            </a:r>
            <a:r>
              <a:rPr lang="en-US" sz="1600" dirty="0"/>
              <a:t>for maximum number of estimated rings to add to </a:t>
            </a:r>
            <a:r>
              <a:rPr lang="en-US" sz="1600" dirty="0" smtClean="0"/>
              <a:t>counts of directly </a:t>
            </a:r>
            <a:r>
              <a:rPr lang="en-US" sz="1600" dirty="0"/>
              <a:t>observed rings. </a:t>
            </a:r>
            <a:r>
              <a:rPr lang="en-US" sz="1600" dirty="0" smtClean="0"/>
              <a:t> Statistics </a:t>
            </a:r>
            <a:r>
              <a:rPr lang="en-US" sz="1600" dirty="0"/>
              <a:t>in parentheses pertain to </a:t>
            </a:r>
            <a:r>
              <a:rPr lang="en-US" sz="1600" dirty="0" smtClean="0"/>
              <a:t>pith-absent </a:t>
            </a:r>
            <a:r>
              <a:rPr lang="en-US" sz="1600" dirty="0"/>
              <a:t>tree cores for which the quality </a:t>
            </a:r>
            <a:r>
              <a:rPr lang="en-US" sz="1600" dirty="0" smtClean="0"/>
              <a:t>of </a:t>
            </a:r>
            <a:r>
              <a:rPr lang="en-US" sz="1600" dirty="0"/>
              <a:t>ring curvature was “strong” or “somewhat” (as opposed to “weak”). </a:t>
            </a:r>
            <a:r>
              <a:rPr lang="en-US" sz="1600" dirty="0" smtClean="0"/>
              <a:t>RTP upper threshold, mean = mean + 2 * SD; RTP upper threshold, median </a:t>
            </a:r>
            <a:r>
              <a:rPr lang="en-US" sz="1600" dirty="0"/>
              <a:t>= median + 2 * MAD</a:t>
            </a:r>
            <a:r>
              <a:rPr lang="en-US" sz="1600" dirty="0" smtClean="0"/>
              <a:t>. </a:t>
            </a:r>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3782066943"/>
              </p:ext>
            </p:extLst>
          </p:nvPr>
        </p:nvGraphicFramePr>
        <p:xfrm>
          <a:off x="1955799" y="1735436"/>
          <a:ext cx="8077201" cy="3784600"/>
        </p:xfrm>
        <a:graphic>
          <a:graphicData uri="http://schemas.openxmlformats.org/drawingml/2006/table">
            <a:tbl>
              <a:tblPr firstRow="1" firstCol="1" bandRow="1">
                <a:tableStyleId>{F5AB1C69-6EDB-4FF4-983F-18BD219EF322}</a:tableStyleId>
              </a:tblPr>
              <a:tblGrid>
                <a:gridCol w="1321724"/>
                <a:gridCol w="734291"/>
                <a:gridCol w="881149"/>
                <a:gridCol w="734291"/>
                <a:gridCol w="881149"/>
                <a:gridCol w="1248295"/>
                <a:gridCol w="1248295"/>
                <a:gridCol w="1028007"/>
              </a:tblGrid>
              <a:tr h="873370">
                <a:tc>
                  <a:txBody>
                    <a:bodyPr/>
                    <a:lstStyle/>
                    <a:p>
                      <a:pPr marL="0" marR="0" algn="ctr">
                        <a:spcBef>
                          <a:spcPts val="0"/>
                        </a:spcBef>
                        <a:spcAft>
                          <a:spcPts val="0"/>
                        </a:spcAft>
                      </a:pPr>
                      <a:r>
                        <a:rPr lang="en-US" sz="1400" dirty="0">
                          <a:effectLst/>
                        </a:rPr>
                        <a:t>Site, Patch</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tabLst>
                          <a:tab pos="1361440" algn="l"/>
                        </a:tabLst>
                      </a:pPr>
                      <a:r>
                        <a:rPr lang="en-US" sz="1400">
                          <a:effectLst/>
                        </a:rPr>
                        <a:t>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Mean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SD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Median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Median Absolute Deviation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RTP Upper </a:t>
                      </a:r>
                      <a:r>
                        <a:rPr lang="en-US" sz="1400" dirty="0" smtClean="0">
                          <a:effectLst/>
                        </a:rPr>
                        <a:t>Threshold, </a:t>
                      </a:r>
                      <a:r>
                        <a:rPr lang="en-US" sz="1400" dirty="0">
                          <a:effectLst/>
                        </a:rPr>
                        <a:t>Mean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RTP Upper </a:t>
                      </a:r>
                      <a:r>
                        <a:rPr lang="en-US" sz="1400" dirty="0" smtClean="0">
                          <a:effectLst/>
                        </a:rPr>
                        <a:t>Threshold, </a:t>
                      </a:r>
                      <a:r>
                        <a:rPr lang="en-US" sz="1400" dirty="0">
                          <a:effectLst/>
                        </a:rPr>
                        <a:t>Median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dirty="0">
                          <a:effectLst/>
                        </a:rPr>
                        <a:t>RMB, Forest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39</a:t>
                      </a:r>
                    </a:p>
                    <a:p>
                      <a:pPr marL="0" marR="0" algn="ctr">
                        <a:spcBef>
                          <a:spcPts val="0"/>
                        </a:spcBef>
                        <a:spcAft>
                          <a:spcPts val="0"/>
                        </a:spcAft>
                      </a:pPr>
                      <a:r>
                        <a:rPr lang="en-US" sz="1400" dirty="0">
                          <a:effectLst/>
                        </a:rPr>
                        <a:t>(27)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46.90</a:t>
                      </a:r>
                    </a:p>
                    <a:p>
                      <a:pPr marL="0" marR="0" algn="ctr">
                        <a:spcBef>
                          <a:spcPts val="0"/>
                        </a:spcBef>
                        <a:spcAft>
                          <a:spcPts val="0"/>
                        </a:spcAft>
                      </a:pPr>
                      <a:r>
                        <a:rPr lang="en-US" sz="1400" dirty="0">
                          <a:effectLst/>
                        </a:rPr>
                        <a:t>(32.45)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43.44</a:t>
                      </a:r>
                    </a:p>
                    <a:p>
                      <a:pPr marL="0" marR="0" algn="ctr">
                        <a:spcBef>
                          <a:spcPts val="0"/>
                        </a:spcBef>
                        <a:spcAft>
                          <a:spcPts val="0"/>
                        </a:spcAft>
                      </a:pPr>
                      <a:r>
                        <a:rPr lang="en-US" sz="1400" dirty="0">
                          <a:effectLst/>
                        </a:rPr>
                        <a:t>(40.02)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38.0</a:t>
                      </a:r>
                    </a:p>
                    <a:p>
                      <a:pPr marL="0" marR="0" algn="ctr">
                        <a:spcBef>
                          <a:spcPts val="0"/>
                        </a:spcBef>
                        <a:spcAft>
                          <a:spcPts val="0"/>
                        </a:spcAft>
                      </a:pPr>
                      <a:r>
                        <a:rPr lang="en-US" sz="1400" dirty="0">
                          <a:effectLst/>
                        </a:rPr>
                        <a:t>(22.0)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37.06</a:t>
                      </a:r>
                    </a:p>
                    <a:p>
                      <a:pPr marL="0" marR="0" algn="ctr">
                        <a:spcBef>
                          <a:spcPts val="0"/>
                        </a:spcBef>
                        <a:spcAft>
                          <a:spcPts val="0"/>
                        </a:spcAft>
                      </a:pPr>
                      <a:r>
                        <a:rPr lang="en-US" sz="1400" dirty="0">
                          <a:effectLst/>
                        </a:rPr>
                        <a:t>(23.72)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133.78</a:t>
                      </a:r>
                    </a:p>
                    <a:p>
                      <a:pPr marL="0" marR="0" algn="ctr">
                        <a:spcBef>
                          <a:spcPts val="0"/>
                        </a:spcBef>
                        <a:spcAft>
                          <a:spcPts val="0"/>
                        </a:spcAft>
                      </a:pPr>
                      <a:r>
                        <a:rPr lang="en-US" sz="1400" dirty="0">
                          <a:effectLst/>
                        </a:rPr>
                        <a:t>(112.49)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112.12</a:t>
                      </a:r>
                    </a:p>
                    <a:p>
                      <a:pPr marL="0" marR="0" algn="ctr">
                        <a:spcBef>
                          <a:spcPts val="0"/>
                        </a:spcBef>
                        <a:spcAft>
                          <a:spcPts val="0"/>
                        </a:spcAft>
                      </a:pPr>
                      <a:r>
                        <a:rPr lang="en-US" sz="1400" dirty="0">
                          <a:effectLst/>
                        </a:rPr>
                        <a:t>(69.44)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RMB, Bog Forest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31</a:t>
                      </a:r>
                    </a:p>
                    <a:p>
                      <a:pPr marL="0" marR="0" algn="ctr">
                        <a:spcBef>
                          <a:spcPts val="0"/>
                        </a:spcBef>
                        <a:spcAft>
                          <a:spcPts val="0"/>
                        </a:spcAft>
                      </a:pPr>
                      <a:r>
                        <a:rPr lang="en-US" sz="1400">
                          <a:effectLst/>
                        </a:rPr>
                        <a:t>(23)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26.29 </a:t>
                      </a:r>
                    </a:p>
                    <a:p>
                      <a:pPr marL="0" marR="0" algn="ctr">
                        <a:spcBef>
                          <a:spcPts val="0"/>
                        </a:spcBef>
                        <a:spcAft>
                          <a:spcPts val="0"/>
                        </a:spcAft>
                      </a:pPr>
                      <a:r>
                        <a:rPr lang="en-US" sz="1400">
                          <a:effectLst/>
                        </a:rPr>
                        <a:t>(21.96)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18.22</a:t>
                      </a:r>
                    </a:p>
                    <a:p>
                      <a:pPr marL="0" marR="0" algn="ctr">
                        <a:spcBef>
                          <a:spcPts val="0"/>
                        </a:spcBef>
                        <a:spcAft>
                          <a:spcPts val="0"/>
                        </a:spcAft>
                      </a:pPr>
                      <a:r>
                        <a:rPr lang="en-US" sz="1400">
                          <a:effectLst/>
                        </a:rPr>
                        <a:t>(16.78)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23.0</a:t>
                      </a:r>
                    </a:p>
                    <a:p>
                      <a:pPr marL="0" marR="0" algn="ctr">
                        <a:spcBef>
                          <a:spcPts val="0"/>
                        </a:spcBef>
                        <a:spcAft>
                          <a:spcPts val="0"/>
                        </a:spcAft>
                      </a:pPr>
                      <a:r>
                        <a:rPr lang="en-US" sz="1400">
                          <a:effectLst/>
                        </a:rPr>
                        <a:t>(21.0)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16.31</a:t>
                      </a:r>
                    </a:p>
                    <a:p>
                      <a:pPr marL="0" marR="0" algn="ctr">
                        <a:spcBef>
                          <a:spcPts val="0"/>
                        </a:spcBef>
                        <a:spcAft>
                          <a:spcPts val="0"/>
                        </a:spcAft>
                      </a:pPr>
                      <a:r>
                        <a:rPr lang="en-US" sz="1400">
                          <a:effectLst/>
                        </a:rPr>
                        <a:t>(14.83)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62.73</a:t>
                      </a:r>
                    </a:p>
                    <a:p>
                      <a:pPr marL="0" marR="0" algn="ctr">
                        <a:spcBef>
                          <a:spcPts val="0"/>
                        </a:spcBef>
                        <a:spcAft>
                          <a:spcPts val="0"/>
                        </a:spcAft>
                      </a:pPr>
                      <a:r>
                        <a:rPr lang="en-US" sz="1400" dirty="0">
                          <a:effectLst/>
                        </a:rPr>
                        <a:t>(55.52)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55.62</a:t>
                      </a:r>
                    </a:p>
                    <a:p>
                      <a:pPr marL="0" marR="0" algn="ctr">
                        <a:spcBef>
                          <a:spcPts val="0"/>
                        </a:spcBef>
                        <a:spcAft>
                          <a:spcPts val="0"/>
                        </a:spcAft>
                      </a:pPr>
                      <a:r>
                        <a:rPr lang="en-US" sz="1400" dirty="0">
                          <a:effectLst/>
                        </a:rPr>
                        <a:t>(50.66)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LC, Burned Forest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23</a:t>
                      </a:r>
                    </a:p>
                    <a:p>
                      <a:pPr marL="0" marR="0" algn="ctr">
                        <a:spcBef>
                          <a:spcPts val="0"/>
                        </a:spcBef>
                        <a:spcAft>
                          <a:spcPts val="0"/>
                        </a:spcAft>
                      </a:pPr>
                      <a:r>
                        <a:rPr lang="en-US" sz="1400">
                          <a:effectLst/>
                        </a:rPr>
                        <a:t>(22)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17.7</a:t>
                      </a:r>
                    </a:p>
                    <a:p>
                      <a:pPr marL="0" marR="0" algn="ctr">
                        <a:spcBef>
                          <a:spcPts val="0"/>
                        </a:spcBef>
                        <a:spcAft>
                          <a:spcPts val="0"/>
                        </a:spcAft>
                      </a:pPr>
                      <a:r>
                        <a:rPr lang="en-US" sz="1400">
                          <a:effectLst/>
                        </a:rPr>
                        <a:t>(15.91)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17.66</a:t>
                      </a:r>
                    </a:p>
                    <a:p>
                      <a:pPr marL="0" marR="0" algn="ctr">
                        <a:spcBef>
                          <a:spcPts val="0"/>
                        </a:spcBef>
                        <a:spcAft>
                          <a:spcPts val="0"/>
                        </a:spcAft>
                      </a:pPr>
                      <a:r>
                        <a:rPr lang="en-US" sz="1400">
                          <a:effectLst/>
                        </a:rPr>
                        <a:t>(15.8)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13</a:t>
                      </a:r>
                    </a:p>
                    <a:p>
                      <a:pPr marL="0" marR="0" algn="ctr">
                        <a:spcBef>
                          <a:spcPts val="0"/>
                        </a:spcBef>
                        <a:spcAft>
                          <a:spcPts val="0"/>
                        </a:spcAft>
                      </a:pPr>
                      <a:r>
                        <a:rPr lang="en-US" sz="1400">
                          <a:effectLst/>
                        </a:rPr>
                        <a:t>(12)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14.83</a:t>
                      </a:r>
                    </a:p>
                    <a:p>
                      <a:pPr marL="0" marR="0" algn="ctr">
                        <a:spcBef>
                          <a:spcPts val="0"/>
                        </a:spcBef>
                        <a:spcAft>
                          <a:spcPts val="0"/>
                        </a:spcAft>
                      </a:pPr>
                      <a:r>
                        <a:rPr lang="en-US" sz="1400">
                          <a:effectLst/>
                        </a:rPr>
                        <a:t>(12.6)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53.02</a:t>
                      </a:r>
                    </a:p>
                    <a:p>
                      <a:pPr marL="0" marR="0" algn="ctr">
                        <a:spcBef>
                          <a:spcPts val="0"/>
                        </a:spcBef>
                        <a:spcAft>
                          <a:spcPts val="0"/>
                        </a:spcAft>
                      </a:pPr>
                      <a:r>
                        <a:rPr lang="en-US" sz="1400" dirty="0">
                          <a:effectLst/>
                        </a:rPr>
                        <a:t>(47.51)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a:effectLst/>
                        </a:rPr>
                        <a:t>42.66</a:t>
                      </a:r>
                    </a:p>
                    <a:p>
                      <a:pPr marL="0" marR="0" algn="ctr">
                        <a:spcBef>
                          <a:spcPts val="0"/>
                        </a:spcBef>
                        <a:spcAft>
                          <a:spcPts val="0"/>
                        </a:spcAft>
                      </a:pPr>
                      <a:r>
                        <a:rPr lang="en-US" sz="1400">
                          <a:effectLst/>
                        </a:rPr>
                        <a:t>(37.2)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LC, Transition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28</a:t>
                      </a:r>
                    </a:p>
                    <a:p>
                      <a:pPr marL="0" marR="0" algn="ctr">
                        <a:spcBef>
                          <a:spcPts val="0"/>
                        </a:spcBef>
                        <a:spcAft>
                          <a:spcPts val="0"/>
                        </a:spcAft>
                      </a:pPr>
                      <a:r>
                        <a:rPr lang="en-US" sz="1400">
                          <a:effectLst/>
                        </a:rPr>
                        <a:t>(27)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11.04</a:t>
                      </a:r>
                    </a:p>
                    <a:p>
                      <a:pPr marL="0" marR="0" algn="ctr">
                        <a:spcBef>
                          <a:spcPts val="0"/>
                        </a:spcBef>
                        <a:spcAft>
                          <a:spcPts val="0"/>
                        </a:spcAft>
                      </a:pPr>
                      <a:r>
                        <a:rPr lang="en-US" sz="1400">
                          <a:effectLst/>
                        </a:rPr>
                        <a:t>(7.59)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19.47</a:t>
                      </a:r>
                    </a:p>
                    <a:p>
                      <a:pPr marL="0" marR="0" algn="ctr">
                        <a:spcBef>
                          <a:spcPts val="0"/>
                        </a:spcBef>
                        <a:spcAft>
                          <a:spcPts val="0"/>
                        </a:spcAft>
                      </a:pPr>
                      <a:r>
                        <a:rPr lang="en-US" sz="1400">
                          <a:effectLst/>
                        </a:rPr>
                        <a:t>(7.00)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6</a:t>
                      </a:r>
                    </a:p>
                    <a:p>
                      <a:pPr marL="0" marR="0" algn="ctr">
                        <a:spcBef>
                          <a:spcPts val="0"/>
                        </a:spcBef>
                        <a:spcAft>
                          <a:spcPts val="0"/>
                        </a:spcAft>
                      </a:pPr>
                      <a:r>
                        <a:rPr lang="en-US" sz="14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4.45</a:t>
                      </a:r>
                    </a:p>
                    <a:p>
                      <a:pPr marL="0" marR="0" algn="ctr">
                        <a:spcBef>
                          <a:spcPts val="0"/>
                        </a:spcBef>
                        <a:spcAft>
                          <a:spcPts val="0"/>
                        </a:spcAft>
                      </a:pPr>
                      <a:r>
                        <a:rPr lang="en-US" sz="1400">
                          <a:effectLst/>
                        </a:rPr>
                        <a:t>(4.45)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49.98</a:t>
                      </a:r>
                    </a:p>
                    <a:p>
                      <a:pPr marL="0" marR="0" algn="ctr">
                        <a:spcBef>
                          <a:spcPts val="0"/>
                        </a:spcBef>
                        <a:spcAft>
                          <a:spcPts val="0"/>
                        </a:spcAft>
                      </a:pPr>
                      <a:r>
                        <a:rPr lang="en-US" sz="1400" dirty="0">
                          <a:effectLst/>
                        </a:rPr>
                        <a:t>(21.59)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a:effectLst/>
                        </a:rPr>
                        <a:t>14.9</a:t>
                      </a:r>
                    </a:p>
                    <a:p>
                      <a:pPr marL="0" marR="0" algn="ctr">
                        <a:spcBef>
                          <a:spcPts val="0"/>
                        </a:spcBef>
                        <a:spcAft>
                          <a:spcPts val="0"/>
                        </a:spcAft>
                      </a:pPr>
                      <a:r>
                        <a:rPr lang="en-US" sz="1400">
                          <a:effectLst/>
                        </a:rPr>
                        <a:t>(14.9)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LC, Cushion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4</a:t>
                      </a:r>
                    </a:p>
                    <a:p>
                      <a:pPr marL="0" marR="0" algn="ctr">
                        <a:spcBef>
                          <a:spcPts val="0"/>
                        </a:spcBef>
                        <a:spcAft>
                          <a:spcPts val="0"/>
                        </a:spcAft>
                      </a:pPr>
                      <a:r>
                        <a:rPr lang="en-US" sz="1400">
                          <a:effectLst/>
                        </a:rPr>
                        <a:t>(0)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12.5</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3.32</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13.5</a:t>
                      </a:r>
                    </a:p>
                    <a:p>
                      <a:pPr marL="0" marR="0" algn="ctr">
                        <a:spcBef>
                          <a:spcPts val="0"/>
                        </a:spcBef>
                        <a:spcAft>
                          <a:spcPts val="0"/>
                        </a:spcAft>
                      </a:pPr>
                      <a:r>
                        <a:rPr lang="en-US" sz="1400">
                          <a:effectLst/>
                        </a:rPr>
                        <a:t>(NA)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2.22</a:t>
                      </a:r>
                    </a:p>
                    <a:p>
                      <a:pPr marL="0" marR="0" algn="ctr">
                        <a:spcBef>
                          <a:spcPts val="0"/>
                        </a:spcBef>
                        <a:spcAft>
                          <a:spcPts val="0"/>
                        </a:spcAft>
                      </a:pPr>
                      <a:r>
                        <a:rPr lang="en-US" sz="1400">
                          <a:effectLst/>
                        </a:rPr>
                        <a:t>(NA)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19.14</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17.94</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4" name="TextBox 3"/>
          <p:cNvSpPr txBox="1"/>
          <p:nvPr/>
        </p:nvSpPr>
        <p:spPr>
          <a:xfrm>
            <a:off x="881665" y="5870845"/>
            <a:ext cx="3120085" cy="646331"/>
          </a:xfrm>
          <a:prstGeom prst="rect">
            <a:avLst/>
          </a:prstGeom>
          <a:noFill/>
        </p:spPr>
        <p:txBody>
          <a:bodyPr wrap="none" rtlCol="0">
            <a:spAutoFit/>
          </a:bodyPr>
          <a:lstStyle/>
          <a:p>
            <a:pPr algn="ctr"/>
            <a:r>
              <a:rPr lang="en-US" dirty="0" smtClean="0"/>
              <a:t>Median/MAD, strong curvature</a:t>
            </a:r>
          </a:p>
          <a:p>
            <a:pPr algn="ctr"/>
            <a:r>
              <a:rPr lang="en-US" dirty="0" smtClean="0"/>
              <a:t>(most conservative)</a:t>
            </a:r>
          </a:p>
        </p:txBody>
      </p:sp>
      <p:sp>
        <p:nvSpPr>
          <p:cNvPr id="6" name="TextBox 5"/>
          <p:cNvSpPr txBox="1"/>
          <p:nvPr/>
        </p:nvSpPr>
        <p:spPr>
          <a:xfrm>
            <a:off x="5053947" y="5870845"/>
            <a:ext cx="2743251" cy="646331"/>
          </a:xfrm>
          <a:prstGeom prst="rect">
            <a:avLst/>
          </a:prstGeom>
          <a:noFill/>
        </p:spPr>
        <p:txBody>
          <a:bodyPr wrap="none" rtlCol="0">
            <a:spAutoFit/>
          </a:bodyPr>
          <a:lstStyle/>
          <a:p>
            <a:pPr algn="ctr"/>
            <a:r>
              <a:rPr lang="en-US" dirty="0" smtClean="0"/>
              <a:t>Median/MAD, all curvature</a:t>
            </a:r>
          </a:p>
          <a:p>
            <a:pPr algn="ctr"/>
            <a:r>
              <a:rPr lang="en-US" dirty="0" smtClean="0"/>
              <a:t>(middle of the road)</a:t>
            </a:r>
          </a:p>
        </p:txBody>
      </p:sp>
      <p:sp>
        <p:nvSpPr>
          <p:cNvPr id="7" name="TextBox 6"/>
          <p:cNvSpPr txBox="1"/>
          <p:nvPr/>
        </p:nvSpPr>
        <p:spPr>
          <a:xfrm>
            <a:off x="8849394" y="5870845"/>
            <a:ext cx="2344103" cy="646331"/>
          </a:xfrm>
          <a:prstGeom prst="rect">
            <a:avLst/>
          </a:prstGeom>
          <a:noFill/>
        </p:spPr>
        <p:txBody>
          <a:bodyPr wrap="none" rtlCol="0">
            <a:spAutoFit/>
          </a:bodyPr>
          <a:lstStyle/>
          <a:p>
            <a:pPr algn="ctr"/>
            <a:r>
              <a:rPr lang="en-US" dirty="0" smtClean="0"/>
              <a:t>Mean/SD, all curvature</a:t>
            </a:r>
          </a:p>
          <a:p>
            <a:pPr algn="ctr"/>
            <a:r>
              <a:rPr lang="en-US" dirty="0" smtClean="0"/>
              <a:t>(least conservative)</a:t>
            </a:r>
          </a:p>
        </p:txBody>
      </p:sp>
    </p:spTree>
    <p:extLst>
      <p:ext uri="{BB962C8B-B14F-4D97-AF65-F5344CB8AC3E}">
        <p14:creationId xmlns:p14="http://schemas.microsoft.com/office/powerpoint/2010/main" val="1563738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Rings-to-Coring-Height Estimates</a:t>
            </a:r>
          </a:p>
        </p:txBody>
      </p:sp>
    </p:spTree>
    <p:extLst>
      <p:ext uri="{BB962C8B-B14F-4D97-AF65-F5344CB8AC3E}">
        <p14:creationId xmlns:p14="http://schemas.microsoft.com/office/powerpoint/2010/main" val="1028645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672" y="1402310"/>
            <a:ext cx="7699198" cy="4755387"/>
          </a:xfrm>
          <a:prstGeom prst="rect">
            <a:avLst/>
          </a:prstGeom>
        </p:spPr>
      </p:pic>
      <p:sp>
        <p:nvSpPr>
          <p:cNvPr id="4" name="Rectangle 3"/>
          <p:cNvSpPr/>
          <p:nvPr/>
        </p:nvSpPr>
        <p:spPr>
          <a:xfrm>
            <a:off x="2328672" y="6276046"/>
            <a:ext cx="7699198" cy="461665"/>
          </a:xfrm>
          <a:prstGeom prst="rect">
            <a:avLst/>
          </a:prstGeom>
        </p:spPr>
        <p:txBody>
          <a:bodyPr wrap="square">
            <a:spAutoFit/>
          </a:bodyPr>
          <a:lstStyle/>
          <a:p>
            <a:r>
              <a:rPr lang="en-US" sz="1200" dirty="0"/>
              <a:t>https://www.researchgate.net/figure/Reconstruction-of-height-growth-from-tree-ring-counts-on-discs-collected-at-various_fig1_281686228</a:t>
            </a:r>
          </a:p>
        </p:txBody>
      </p:sp>
    </p:spTree>
    <p:extLst>
      <p:ext uri="{BB962C8B-B14F-4D97-AF65-F5344CB8AC3E}">
        <p14:creationId xmlns:p14="http://schemas.microsoft.com/office/powerpoint/2010/main" val="395262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27800" y="325184"/>
            <a:ext cx="6655008" cy="5070482"/>
            <a:chOff x="2768496" y="893759"/>
            <a:chExt cx="6655008" cy="5070482"/>
          </a:xfrm>
        </p:grpSpPr>
        <p:pic>
          <p:nvPicPr>
            <p:cNvPr id="5" name="Picture 4"/>
            <p:cNvPicPr>
              <a:picLocks noChangeAspect="1"/>
            </p:cNvPicPr>
            <p:nvPr/>
          </p:nvPicPr>
          <p:blipFill>
            <a:blip r:embed="rId2"/>
            <a:stretch>
              <a:fillRect/>
            </a:stretch>
          </p:blipFill>
          <p:spPr>
            <a:xfrm>
              <a:off x="2768496" y="893759"/>
              <a:ext cx="6655008" cy="5070482"/>
            </a:xfrm>
            <a:prstGeom prst="rect">
              <a:avLst/>
            </a:prstGeom>
          </p:spPr>
        </p:pic>
        <p:sp>
          <p:nvSpPr>
            <p:cNvPr id="6" name="TextBox 5"/>
            <p:cNvSpPr txBox="1"/>
            <p:nvPr/>
          </p:nvSpPr>
          <p:spPr>
            <a:xfrm>
              <a:off x="7888224" y="1596998"/>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0.79 </a:t>
              </a:r>
              <a:endParaRPr lang="en-US" b="1" dirty="0"/>
            </a:p>
          </p:txBody>
        </p:sp>
        <p:sp>
          <p:nvSpPr>
            <p:cNvPr id="7" name="TextBox 6"/>
            <p:cNvSpPr txBox="1"/>
            <p:nvPr/>
          </p:nvSpPr>
          <p:spPr>
            <a:xfrm>
              <a:off x="7888224" y="2695222"/>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0.75 </a:t>
              </a:r>
              <a:endParaRPr lang="en-US" b="1" dirty="0"/>
            </a:p>
          </p:txBody>
        </p:sp>
        <p:sp>
          <p:nvSpPr>
            <p:cNvPr id="8" name="TextBox 7"/>
            <p:cNvSpPr txBox="1"/>
            <p:nvPr/>
          </p:nvSpPr>
          <p:spPr>
            <a:xfrm>
              <a:off x="7888224" y="3793446"/>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0.71 </a:t>
              </a:r>
              <a:endParaRPr lang="en-US" b="1" dirty="0"/>
            </a:p>
          </p:txBody>
        </p:sp>
        <p:sp>
          <p:nvSpPr>
            <p:cNvPr id="9" name="TextBox 8"/>
            <p:cNvSpPr txBox="1"/>
            <p:nvPr/>
          </p:nvSpPr>
          <p:spPr>
            <a:xfrm>
              <a:off x="7888224" y="4876593"/>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0.60 </a:t>
              </a:r>
              <a:endParaRPr lang="en-US" b="1" dirty="0"/>
            </a:p>
          </p:txBody>
        </p:sp>
      </p:grpSp>
      <p:sp>
        <p:nvSpPr>
          <p:cNvPr id="11" name="Right Brace 10"/>
          <p:cNvSpPr/>
          <p:nvPr/>
        </p:nvSpPr>
        <p:spPr>
          <a:xfrm>
            <a:off x="9372600" y="818896"/>
            <a:ext cx="444500" cy="14859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p:cNvSpPr txBox="1"/>
          <p:nvPr/>
        </p:nvSpPr>
        <p:spPr>
          <a:xfrm>
            <a:off x="10006892" y="1377180"/>
            <a:ext cx="631904" cy="369332"/>
          </a:xfrm>
          <a:prstGeom prst="rect">
            <a:avLst/>
          </a:prstGeom>
          <a:noFill/>
        </p:spPr>
        <p:txBody>
          <a:bodyPr wrap="none" rtlCol="0">
            <a:spAutoFit/>
          </a:bodyPr>
          <a:lstStyle/>
          <a:p>
            <a:r>
              <a:rPr lang="en-US" dirty="0" smtClean="0"/>
              <a:t>RMB</a:t>
            </a:r>
            <a:endParaRPr lang="en-US" dirty="0"/>
          </a:p>
        </p:txBody>
      </p:sp>
      <p:sp>
        <p:nvSpPr>
          <p:cNvPr id="13" name="TextBox 12"/>
          <p:cNvSpPr txBox="1"/>
          <p:nvPr/>
        </p:nvSpPr>
        <p:spPr>
          <a:xfrm>
            <a:off x="10006892" y="3565068"/>
            <a:ext cx="403380" cy="369332"/>
          </a:xfrm>
          <a:prstGeom prst="rect">
            <a:avLst/>
          </a:prstGeom>
          <a:noFill/>
        </p:spPr>
        <p:txBody>
          <a:bodyPr wrap="none" rtlCol="0">
            <a:spAutoFit/>
          </a:bodyPr>
          <a:lstStyle/>
          <a:p>
            <a:r>
              <a:rPr lang="en-US" dirty="0" smtClean="0"/>
              <a:t>LC</a:t>
            </a:r>
            <a:endParaRPr lang="en-US" dirty="0"/>
          </a:p>
        </p:txBody>
      </p:sp>
      <p:sp>
        <p:nvSpPr>
          <p:cNvPr id="14" name="Right Brace 13"/>
          <p:cNvSpPr/>
          <p:nvPr/>
        </p:nvSpPr>
        <p:spPr>
          <a:xfrm>
            <a:off x="9372600" y="3006784"/>
            <a:ext cx="444500" cy="14859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p:cNvSpPr txBox="1"/>
          <p:nvPr/>
        </p:nvSpPr>
        <p:spPr>
          <a:xfrm>
            <a:off x="650240" y="5497489"/>
            <a:ext cx="11364073" cy="1200329"/>
          </a:xfrm>
          <a:prstGeom prst="rect">
            <a:avLst/>
          </a:prstGeom>
          <a:noFill/>
        </p:spPr>
        <p:txBody>
          <a:bodyPr wrap="none" rtlCol="0">
            <a:spAutoFit/>
          </a:bodyPr>
          <a:lstStyle/>
          <a:p>
            <a:r>
              <a:rPr lang="en-US" dirty="0" smtClean="0"/>
              <a:t>Figure x.  Ring count by height (i.e. position along stem from the tree base) for harvested </a:t>
            </a:r>
            <a:r>
              <a:rPr lang="en-US" i="1" dirty="0" err="1" smtClean="0"/>
              <a:t>Pilgerdodendron</a:t>
            </a:r>
            <a:r>
              <a:rPr lang="en-US" i="1" dirty="0" smtClean="0"/>
              <a:t> </a:t>
            </a:r>
            <a:r>
              <a:rPr lang="en-US" i="1" dirty="0" err="1" smtClean="0"/>
              <a:t>uviferum</a:t>
            </a:r>
            <a:endParaRPr lang="en-US" i="1" dirty="0"/>
          </a:p>
          <a:p>
            <a:r>
              <a:rPr lang="en-US" dirty="0" smtClean="0"/>
              <a:t>(n = 37, Forest; n =24 Bog Forest; n = 23 Burned Forest; n = 22 Transition). Stems were cut into 2 cm wide cross-sections</a:t>
            </a:r>
          </a:p>
          <a:p>
            <a:r>
              <a:rPr lang="en-US" dirty="0" smtClean="0"/>
              <a:t>every 10 to 20 cm starting at the tree base.  Cross-sections were sanded to a fine polish, scanned at high resolution,</a:t>
            </a:r>
          </a:p>
          <a:p>
            <a:r>
              <a:rPr lang="en-US" dirty="0" smtClean="0"/>
              <a:t>and imported into </a:t>
            </a:r>
            <a:r>
              <a:rPr lang="en-US" dirty="0" err="1" smtClean="0"/>
              <a:t>CooRecorder</a:t>
            </a:r>
            <a:r>
              <a:rPr lang="en-US" dirty="0" smtClean="0"/>
              <a:t> for ring delineation/counting.</a:t>
            </a:r>
            <a:endParaRPr lang="en-US" dirty="0"/>
          </a:p>
        </p:txBody>
      </p:sp>
    </p:spTree>
    <p:extLst>
      <p:ext uri="{BB962C8B-B14F-4D97-AF65-F5344CB8AC3E}">
        <p14:creationId xmlns:p14="http://schemas.microsoft.com/office/powerpoint/2010/main" val="341270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5882" t="39735"/>
          <a:stretch/>
        </p:blipFill>
        <p:spPr>
          <a:xfrm>
            <a:off x="1432655" y="475488"/>
            <a:ext cx="9326690" cy="269579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2655" y="3578911"/>
            <a:ext cx="2655009" cy="2348675"/>
          </a:xfrm>
          <a:prstGeom prst="rect">
            <a:avLst/>
          </a:prstGeom>
        </p:spPr>
      </p:pic>
      <p:sp>
        <p:nvSpPr>
          <p:cNvPr id="6" name="TextBox 5"/>
          <p:cNvSpPr txBox="1"/>
          <p:nvPr/>
        </p:nvSpPr>
        <p:spPr>
          <a:xfrm>
            <a:off x="1658832" y="5965880"/>
            <a:ext cx="2202654" cy="369332"/>
          </a:xfrm>
          <a:prstGeom prst="rect">
            <a:avLst/>
          </a:prstGeom>
          <a:noFill/>
        </p:spPr>
        <p:txBody>
          <a:bodyPr wrap="none" rtlCol="0">
            <a:spAutoFit/>
          </a:bodyPr>
          <a:lstStyle/>
          <a:p>
            <a:r>
              <a:rPr lang="en-US" dirty="0" smtClean="0"/>
              <a:t>Harvested tree S0602</a:t>
            </a:r>
            <a:endParaRPr lang="en-US" dirty="0"/>
          </a:p>
        </p:txBody>
      </p:sp>
      <p:sp>
        <p:nvSpPr>
          <p:cNvPr id="8" name="TextBox 7"/>
          <p:cNvSpPr txBox="1"/>
          <p:nvPr/>
        </p:nvSpPr>
        <p:spPr>
          <a:xfrm>
            <a:off x="4852416" y="4291583"/>
            <a:ext cx="5279135" cy="923330"/>
          </a:xfrm>
          <a:prstGeom prst="rect">
            <a:avLst/>
          </a:prstGeom>
          <a:noFill/>
        </p:spPr>
        <p:txBody>
          <a:bodyPr wrap="square" rtlCol="0">
            <a:spAutoFit/>
          </a:bodyPr>
          <a:lstStyle/>
          <a:p>
            <a:r>
              <a:rPr lang="en-US" dirty="0" smtClean="0"/>
              <a:t>Tree cores (above) and harvested cross section (left) from </a:t>
            </a:r>
            <a:r>
              <a:rPr lang="en-US" i="1" dirty="0" smtClean="0"/>
              <a:t>P. </a:t>
            </a:r>
            <a:r>
              <a:rPr lang="en-US" i="1" dirty="0" err="1" smtClean="0"/>
              <a:t>uviferum</a:t>
            </a:r>
            <a:r>
              <a:rPr lang="en-US" i="1" dirty="0" smtClean="0"/>
              <a:t> </a:t>
            </a:r>
            <a:r>
              <a:rPr lang="en-US" dirty="0" smtClean="0"/>
              <a:t>individuals in the Burned Forest patch at the LC site. </a:t>
            </a:r>
            <a:endParaRPr lang="en-US" dirty="0"/>
          </a:p>
        </p:txBody>
      </p:sp>
    </p:spTree>
    <p:extLst>
      <p:ext uri="{BB962C8B-B14F-4D97-AF65-F5344CB8AC3E}">
        <p14:creationId xmlns:p14="http://schemas.microsoft.com/office/powerpoint/2010/main" val="1283565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Rings-to-Pith Estimates</a:t>
            </a:r>
          </a:p>
          <a:p>
            <a:pPr algn="ctr"/>
            <a:r>
              <a:rPr lang="en-US" dirty="0" smtClean="0"/>
              <a:t>Duncan (1989)</a:t>
            </a:r>
          </a:p>
          <a:p>
            <a:pPr algn="ctr"/>
            <a:endParaRPr lang="en-US" dirty="0" smtClean="0"/>
          </a:p>
        </p:txBody>
      </p:sp>
    </p:spTree>
    <p:extLst>
      <p:ext uri="{BB962C8B-B14F-4D97-AF65-F5344CB8AC3E}">
        <p14:creationId xmlns:p14="http://schemas.microsoft.com/office/powerpoint/2010/main" val="1574170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3723" y="949469"/>
            <a:ext cx="8843466" cy="5445556"/>
          </a:xfrm>
          <a:prstGeom prst="rect">
            <a:avLst/>
          </a:prstGeom>
        </p:spPr>
      </p:pic>
    </p:spTree>
    <p:extLst>
      <p:ext uri="{BB962C8B-B14F-4D97-AF65-F5344CB8AC3E}">
        <p14:creationId xmlns:p14="http://schemas.microsoft.com/office/powerpoint/2010/main" val="3494303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1105" y="417436"/>
            <a:ext cx="11740895" cy="6289154"/>
            <a:chOff x="451105" y="417436"/>
            <a:chExt cx="11740895" cy="6289154"/>
          </a:xfrm>
        </p:grpSpPr>
        <p:pic>
          <p:nvPicPr>
            <p:cNvPr id="5" name="Picture 4"/>
            <p:cNvPicPr>
              <a:picLocks noChangeAspect="1"/>
            </p:cNvPicPr>
            <p:nvPr/>
          </p:nvPicPr>
          <p:blipFill>
            <a:blip r:embed="rId2"/>
            <a:stretch>
              <a:fillRect/>
            </a:stretch>
          </p:blipFill>
          <p:spPr>
            <a:xfrm>
              <a:off x="451105" y="417436"/>
              <a:ext cx="11740895" cy="6289154"/>
            </a:xfrm>
            <a:prstGeom prst="rect">
              <a:avLst/>
            </a:prstGeom>
          </p:spPr>
        </p:pic>
        <p:sp>
          <p:nvSpPr>
            <p:cNvPr id="3" name="TextBox 2"/>
            <p:cNvSpPr txBox="1"/>
            <p:nvPr/>
          </p:nvSpPr>
          <p:spPr>
            <a:xfrm>
              <a:off x="3657600" y="1792224"/>
              <a:ext cx="2829621" cy="646331"/>
            </a:xfrm>
            <a:prstGeom prst="rect">
              <a:avLst/>
            </a:prstGeom>
            <a:noFill/>
          </p:spPr>
          <p:txBody>
            <a:bodyPr wrap="none" rtlCol="0">
              <a:spAutoFit/>
            </a:bodyPr>
            <a:lstStyle/>
            <a:p>
              <a:r>
                <a:rPr lang="en-US" dirty="0" smtClean="0">
                  <a:solidFill>
                    <a:srgbClr val="FF0000"/>
                  </a:solidFill>
                </a:rPr>
                <a:t>= B2^2 / (8*C2) + C2/2 [-D2]</a:t>
              </a:r>
            </a:p>
            <a:p>
              <a:endParaRPr lang="en-US" dirty="0"/>
            </a:p>
          </p:txBody>
        </p:sp>
        <p:cxnSp>
          <p:nvCxnSpPr>
            <p:cNvPr id="7" name="Straight Arrow Connector 6"/>
            <p:cNvCxnSpPr/>
            <p:nvPr/>
          </p:nvCxnSpPr>
          <p:spPr>
            <a:xfrm>
              <a:off x="4810319" y="2115389"/>
              <a:ext cx="0" cy="5302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566288" y="1786127"/>
              <a:ext cx="934871" cy="646331"/>
            </a:xfrm>
            <a:prstGeom prst="rect">
              <a:avLst/>
            </a:prstGeom>
            <a:noFill/>
          </p:spPr>
          <p:txBody>
            <a:bodyPr wrap="none" rtlCol="0">
              <a:spAutoFit/>
            </a:bodyPr>
            <a:lstStyle/>
            <a:p>
              <a:r>
                <a:rPr lang="en-US" dirty="0" smtClean="0">
                  <a:solidFill>
                    <a:srgbClr val="FF0000"/>
                  </a:solidFill>
                </a:rPr>
                <a:t>= E2/G2</a:t>
              </a:r>
            </a:p>
            <a:p>
              <a:endParaRPr lang="en-US" dirty="0"/>
            </a:p>
          </p:txBody>
        </p:sp>
        <p:cxnSp>
          <p:nvCxnSpPr>
            <p:cNvPr id="10" name="Straight Arrow Connector 9"/>
            <p:cNvCxnSpPr/>
            <p:nvPr/>
          </p:nvCxnSpPr>
          <p:spPr>
            <a:xfrm>
              <a:off x="8033723" y="2109292"/>
              <a:ext cx="0" cy="5302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40603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1297</TotalTime>
  <Words>1440</Words>
  <Application>Microsoft Office PowerPoint</Application>
  <PresentationFormat>Widescreen</PresentationFormat>
  <Paragraphs>191</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Kyla Zaret</dc:creator>
  <cp:lastModifiedBy>Kyla Zaret</cp:lastModifiedBy>
  <cp:revision>43</cp:revision>
  <dcterms:created xsi:type="dcterms:W3CDTF">2020-11-26T00:59:45Z</dcterms:created>
  <dcterms:modified xsi:type="dcterms:W3CDTF">2020-12-03T00:18:15Z</dcterms:modified>
</cp:coreProperties>
</file>